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02" r:id="rId2"/>
    <p:sldId id="314" r:id="rId3"/>
    <p:sldId id="301" r:id="rId4"/>
    <p:sldId id="303" r:id="rId5"/>
    <p:sldId id="298" r:id="rId6"/>
    <p:sldId id="297" r:id="rId7"/>
    <p:sldId id="299" r:id="rId8"/>
    <p:sldId id="257" r:id="rId9"/>
    <p:sldId id="258" r:id="rId10"/>
    <p:sldId id="259" r:id="rId11"/>
    <p:sldId id="296" r:id="rId12"/>
    <p:sldId id="310" r:id="rId13"/>
    <p:sldId id="260" r:id="rId14"/>
    <p:sldId id="300" r:id="rId15"/>
    <p:sldId id="293" r:id="rId16"/>
    <p:sldId id="294" r:id="rId17"/>
    <p:sldId id="295" r:id="rId18"/>
    <p:sldId id="315" r:id="rId19"/>
    <p:sldId id="313" r:id="rId20"/>
    <p:sldId id="312" r:id="rId21"/>
    <p:sldId id="306" r:id="rId22"/>
    <p:sldId id="307" r:id="rId23"/>
    <p:sldId id="309" r:id="rId24"/>
    <p:sldId id="308" r:id="rId25"/>
    <p:sldId id="261" r:id="rId26"/>
    <p:sldId id="291" r:id="rId27"/>
    <p:sldId id="292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304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657E8-4B0B-4695-A842-E6EB4E6CA0CF}" type="datetimeFigureOut">
              <a:rPr lang="es-ES" smtClean="0"/>
              <a:pPr/>
              <a:t>11/01/2022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72721-91EF-4C7D-800E-AC99384F98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592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875-1AB5-46DA-8443-1A822A7D6EF8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Recull d'activitats de suport al teixit empresarial 2014</a:t>
            </a:r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D948723-BCC5-4155-9A02-A23562DC8D1E}" type="slidenum">
              <a:rPr lang="es-ES_tradnl" sz="1200"/>
              <a:pPr algn="r" eaLnBrk="1" hangingPunct="1"/>
              <a:t>11</a:t>
            </a:fld>
            <a:endParaRPr lang="es-ES_tradnl" sz="120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12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13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14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15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16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17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18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19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20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41A8B-66CD-4227-8B90-FB3FB98636DF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Recull d'activitats de suport al teixit empresarial 2014</a:t>
            </a:r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21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22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23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E80F79-8FEF-4EF4-9AA5-1909537C213E}" type="slidenum">
              <a:rPr lang="es-ES_tradnl" sz="1200"/>
              <a:pPr algn="r" eaLnBrk="1" hangingPunct="1"/>
              <a:t>24</a:t>
            </a:fld>
            <a:endParaRPr lang="es-ES_tradnl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0ACA0D8-D521-4791-8367-4D7B20A4BB1F}" type="slidenum">
              <a:rPr lang="es-ES_tradnl" sz="1200"/>
              <a:pPr algn="r" eaLnBrk="1" hangingPunct="1"/>
              <a:t>25</a:t>
            </a:fld>
            <a:endParaRPr lang="es-ES_tradnl" sz="120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5F2E55A-E860-4403-8EC2-BD30081AF37C}" type="slidenum">
              <a:rPr lang="es-ES_tradnl" sz="1200"/>
              <a:pPr algn="r" eaLnBrk="1" hangingPunct="1"/>
              <a:t>26</a:t>
            </a:fld>
            <a:endParaRPr lang="es-ES_tradnl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5F2E55A-E860-4403-8EC2-BD30081AF37C}" type="slidenum">
              <a:rPr lang="es-ES_tradnl" sz="1200"/>
              <a:pPr algn="r" eaLnBrk="1" hangingPunct="1"/>
              <a:t>27</a:t>
            </a:fld>
            <a:endParaRPr lang="es-ES_tradnl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5F2E55A-E860-4403-8EC2-BD30081AF37C}" type="slidenum">
              <a:rPr lang="es-ES_tradnl" sz="1200"/>
              <a:pPr algn="r" eaLnBrk="1" hangingPunct="1"/>
              <a:t>28</a:t>
            </a:fld>
            <a:endParaRPr lang="es-ES_tradnl" sz="120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9B9EDD8-8987-47F0-8A2E-A77280F385DA}" type="slidenum">
              <a:rPr lang="es-ES_tradnl" sz="1200"/>
              <a:pPr algn="r" eaLnBrk="1" hangingPunct="1"/>
              <a:t>29</a:t>
            </a:fld>
            <a:endParaRPr lang="es-ES_tradnl" sz="120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93A1D95-A8DD-477B-AB85-3B5A7CE1190B}" type="slidenum">
              <a:rPr lang="es-ES_tradnl" sz="1200"/>
              <a:pPr algn="r" eaLnBrk="1" hangingPunct="1"/>
              <a:t>30</a:t>
            </a:fld>
            <a:endParaRPr lang="es-ES_tradnl" sz="120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25F0A88F-94E5-4BEB-8056-7833A8A86303}" type="slidenum">
              <a:rPr lang="es-ES_tradnl" sz="1200"/>
              <a:pPr algn="r"/>
              <a:t>4</a:t>
            </a:fld>
            <a:endParaRPr lang="es-ES_tradnl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801DC27-6F1D-409C-BBF1-768B393BEE81}" type="slidenum">
              <a:rPr lang="es-ES_tradnl" sz="1200"/>
              <a:pPr algn="r" eaLnBrk="1" hangingPunct="1"/>
              <a:t>31</a:t>
            </a:fld>
            <a:endParaRPr lang="es-ES_tradnl" sz="120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5F1DA6E-8276-4A67-B48B-30A51BF7DCA9}" type="slidenum">
              <a:rPr lang="es-ES_tradnl" sz="1200"/>
              <a:pPr algn="r" eaLnBrk="1" hangingPunct="1"/>
              <a:t>32</a:t>
            </a:fld>
            <a:endParaRPr lang="es-ES_tradnl" sz="12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BE6246E-ADC0-4DBE-9FBD-B3A6018BBB0E}" type="slidenum">
              <a:rPr lang="es-ES_tradnl" sz="1200"/>
              <a:pPr algn="r" eaLnBrk="1" hangingPunct="1"/>
              <a:t>33</a:t>
            </a:fld>
            <a:endParaRPr lang="es-ES_tradnl" sz="120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8F9B17B-6507-4874-B98F-77E7B837A783}" type="slidenum">
              <a:rPr lang="es-ES_tradnl" sz="1200"/>
              <a:pPr algn="r" eaLnBrk="1" hangingPunct="1"/>
              <a:t>34</a:t>
            </a:fld>
            <a:endParaRPr lang="es-ES_tradnl" sz="120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E326BAC-5306-4E50-9773-899B738F2304}" type="slidenum">
              <a:rPr lang="es-ES_tradnl" sz="1200"/>
              <a:pPr algn="r" eaLnBrk="1" hangingPunct="1"/>
              <a:t>35</a:t>
            </a:fld>
            <a:endParaRPr lang="es-ES_tradnl" sz="12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3CC1782-2DDF-49A7-A14B-0C44D3A0FF47}" type="slidenum">
              <a:rPr lang="es-ES_tradnl" sz="1200"/>
              <a:pPr algn="r" eaLnBrk="1" hangingPunct="1"/>
              <a:t>36</a:t>
            </a:fld>
            <a:endParaRPr lang="es-ES_tradnl" sz="120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3F6F581-12DF-4DBC-AA62-44560185167B}" type="slidenum">
              <a:rPr lang="es-ES_tradnl" sz="1200"/>
              <a:pPr algn="r" eaLnBrk="1" hangingPunct="1"/>
              <a:t>37</a:t>
            </a:fld>
            <a:endParaRPr lang="es-ES_tradnl" sz="120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7FF32B-EACA-4740-AFFD-C3BEBD82047B}" type="slidenum">
              <a:rPr lang="es-ES_tradnl" sz="1200"/>
              <a:pPr algn="r" eaLnBrk="1" hangingPunct="1"/>
              <a:t>38</a:t>
            </a:fld>
            <a:endParaRPr lang="es-ES_tradnl" sz="120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87646DE-1DE6-4527-BE2A-04DBFF052F46}" type="slidenum">
              <a:rPr lang="es-ES_tradnl" sz="1200"/>
              <a:pPr algn="r" eaLnBrk="1" hangingPunct="1"/>
              <a:t>39</a:t>
            </a:fld>
            <a:endParaRPr lang="es-ES_tradnl" sz="12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9ED8B9F-B87D-4256-9864-FE17677EEFB1}" type="slidenum">
              <a:rPr lang="es-ES_tradnl" sz="1200"/>
              <a:pPr algn="r" eaLnBrk="1" hangingPunct="1"/>
              <a:t>40</a:t>
            </a:fld>
            <a:endParaRPr lang="es-ES_tradnl" sz="120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AEACFA-9F8F-4037-98AB-596F55B7EA84}" type="slidenum">
              <a:rPr lang="es-ES_tradnl" sz="1200"/>
              <a:pPr algn="r" eaLnBrk="1" hangingPunct="1"/>
              <a:t>5</a:t>
            </a:fld>
            <a:endParaRPr lang="es-ES_tradnl" sz="1200" dirty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7E2D2EE-7B5B-42A9-A063-A9E20D81CD0F}" type="slidenum">
              <a:rPr lang="es-ES_tradnl" sz="1200"/>
              <a:pPr algn="r" eaLnBrk="1" hangingPunct="1"/>
              <a:t>41</a:t>
            </a:fld>
            <a:endParaRPr lang="es-ES_tradnl" sz="12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4ED5214-F42F-40DB-B80E-AAF01628A5AA}" type="slidenum">
              <a:rPr lang="es-ES_tradnl" sz="1200"/>
              <a:pPr algn="r" eaLnBrk="1" hangingPunct="1"/>
              <a:t>42</a:t>
            </a:fld>
            <a:endParaRPr lang="es-ES_tradnl" sz="12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6487865-2243-4F04-A37B-1D7EB9B9CD3B}" type="slidenum">
              <a:rPr lang="es-ES_tradnl" sz="1200"/>
              <a:pPr algn="r" eaLnBrk="1" hangingPunct="1"/>
              <a:t>43</a:t>
            </a:fld>
            <a:endParaRPr lang="es-ES_tradnl" sz="12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447C3D-9817-46A9-9CED-FA403B4F02D0}" type="slidenum">
              <a:rPr lang="es-ES_tradnl" sz="1200"/>
              <a:pPr algn="r" eaLnBrk="1" hangingPunct="1"/>
              <a:t>44</a:t>
            </a:fld>
            <a:endParaRPr lang="es-ES_tradnl" sz="120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ED3A7EB-5C2C-4642-A5ED-1BF86477D299}" type="slidenum">
              <a:rPr lang="es-ES_tradnl" sz="1200"/>
              <a:pPr algn="r" eaLnBrk="1" hangingPunct="1"/>
              <a:t>45</a:t>
            </a:fld>
            <a:endParaRPr lang="es-ES_tradnl" sz="12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D9A651-ABC6-4F63-BD6E-6DB0B778EE24}" type="slidenum">
              <a:rPr lang="es-ES_tradnl" sz="1200"/>
              <a:pPr algn="r" eaLnBrk="1" hangingPunct="1"/>
              <a:t>46</a:t>
            </a:fld>
            <a:endParaRPr lang="es-ES_tradnl" sz="120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4C51510-3EF8-4EAA-8E9D-65D2DBCF2757}" type="slidenum">
              <a:rPr lang="es-ES_tradnl" sz="1200"/>
              <a:pPr algn="r" eaLnBrk="1" hangingPunct="1"/>
              <a:t>47</a:t>
            </a:fld>
            <a:endParaRPr lang="es-ES_tradnl" sz="12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33B2B2D-862F-42E6-85D9-895D9E2FF985}" type="slidenum">
              <a:rPr lang="es-ES_tradnl" sz="1200"/>
              <a:pPr algn="r" eaLnBrk="1" hangingPunct="1"/>
              <a:t>48</a:t>
            </a:fld>
            <a:endParaRPr lang="es-ES_tradnl" sz="12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28DDCA-B102-4A45-88BD-0D4DA2D9CD4E}" type="slidenum">
              <a:rPr lang="es-ES_tradnl" sz="1200"/>
              <a:pPr algn="r" eaLnBrk="1" hangingPunct="1"/>
              <a:t>49</a:t>
            </a:fld>
            <a:endParaRPr lang="es-ES_tradnl" sz="12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F961B80-9E0D-49C4-8163-EEDA18BF9422}" type="slidenum">
              <a:rPr lang="es-ES_tradnl" sz="1200"/>
              <a:pPr algn="r" eaLnBrk="1" hangingPunct="1"/>
              <a:t>50</a:t>
            </a:fld>
            <a:endParaRPr lang="es-ES_tradnl" sz="12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AEACFA-9F8F-4037-98AB-596F55B7EA84}" type="slidenum">
              <a:rPr lang="es-ES_tradnl" sz="1200"/>
              <a:pPr algn="r" eaLnBrk="1" hangingPunct="1"/>
              <a:t>6</a:t>
            </a:fld>
            <a:endParaRPr lang="es-ES_tradnl" sz="12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B8E43E8-F3C2-46A9-9619-7DCA658744B8}" type="slidenum">
              <a:rPr lang="es-ES_tradnl" sz="1200"/>
              <a:pPr algn="r" eaLnBrk="1" hangingPunct="1"/>
              <a:t>51</a:t>
            </a:fld>
            <a:endParaRPr lang="es-ES_tradnl" sz="120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9FB5C71-6490-40AE-A356-EB6E517D11E8}" type="slidenum">
              <a:rPr lang="es-ES_tradnl" sz="1200"/>
              <a:pPr algn="r" eaLnBrk="1" hangingPunct="1"/>
              <a:t>52</a:t>
            </a:fld>
            <a:endParaRPr lang="es-ES_tradnl" sz="120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B5C7534-0F68-4070-B94D-3A8332DCFF00}" type="slidenum">
              <a:rPr lang="es-ES_tradnl" sz="1200"/>
              <a:pPr algn="r" eaLnBrk="1" hangingPunct="1"/>
              <a:t>53</a:t>
            </a:fld>
            <a:endParaRPr lang="es-ES_tradnl" sz="120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1F24E7A-B3C8-49A2-8B23-611D6785BB41}" type="slidenum">
              <a:rPr lang="es-ES_tradnl" sz="1200"/>
              <a:pPr algn="r" eaLnBrk="1" hangingPunct="1"/>
              <a:t>54</a:t>
            </a:fld>
            <a:endParaRPr lang="es-ES_tradnl" sz="120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7069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399C6-5B46-4500-97FD-BC2B04579124}" type="slidenum">
              <a:rPr lang="es-ES_tradnl" smtClean="0">
                <a:ea typeface="MS PGothic" pitchFamily="34" charset="-128"/>
              </a:rPr>
              <a:pPr>
                <a:defRPr/>
              </a:pPr>
              <a:t>55</a:t>
            </a:fld>
            <a:endParaRPr lang="es-ES_tradnl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AEACFA-9F8F-4037-98AB-596F55B7EA84}" type="slidenum">
              <a:rPr lang="es-ES_tradnl" sz="1200"/>
              <a:pPr algn="r" eaLnBrk="1" hangingPunct="1"/>
              <a:t>7</a:t>
            </a:fld>
            <a:endParaRPr lang="es-ES_tradnl" sz="12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4AEACFA-9F8F-4037-98AB-596F55B7EA84}" type="slidenum">
              <a:rPr lang="es-ES_tradnl" sz="1200"/>
              <a:pPr algn="r" eaLnBrk="1" hangingPunct="1"/>
              <a:t>8</a:t>
            </a:fld>
            <a:endParaRPr lang="es-ES_tradnl" sz="12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BDA84AE-1664-46B6-BBF8-A97C8DFBEBC5}" type="slidenum">
              <a:rPr lang="es-ES_tradnl" sz="1200"/>
              <a:pPr algn="r" eaLnBrk="1" hangingPunct="1"/>
              <a:t>9</a:t>
            </a:fld>
            <a:endParaRPr lang="es-ES_tradnl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86456" y="8687297"/>
            <a:ext cx="2971545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9" tIns="44535" rIns="89069" bIns="4453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D948723-BCC5-4155-9A02-A23562DC8D1E}" type="slidenum">
              <a:rPr lang="es-ES_tradnl" sz="1200"/>
              <a:pPr algn="r" eaLnBrk="1" hangingPunct="1"/>
              <a:t>10</a:t>
            </a:fld>
            <a:endParaRPr lang="es-ES_tradnl" sz="120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251456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307224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410648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155181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286152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91154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395878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238825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302966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45890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xmlns="" val="177959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5088"/>
            <a:ext cx="10017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 Rectángulo"/>
          <p:cNvSpPr>
            <a:spLocks noChangeArrowheads="1"/>
          </p:cNvSpPr>
          <p:nvPr userDrawn="1"/>
        </p:nvSpPr>
        <p:spPr bwMode="auto">
          <a:xfrm>
            <a:off x="444500" y="6473825"/>
            <a:ext cx="6048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 err="1" smtClean="0"/>
              <a:t>Ajuntament</a:t>
            </a:r>
            <a:r>
              <a:rPr lang="es-ES" sz="1200" dirty="0" smtClean="0"/>
              <a:t> </a:t>
            </a:r>
            <a:r>
              <a:rPr lang="es-ES" sz="1200" dirty="0" err="1" smtClean="0"/>
              <a:t>Caldes</a:t>
            </a:r>
            <a:r>
              <a:rPr lang="es-ES" sz="1200" dirty="0" smtClean="0"/>
              <a:t> </a:t>
            </a:r>
            <a:r>
              <a:rPr lang="es-ES" sz="1200" dirty="0" err="1" smtClean="0"/>
              <a:t>Montbui</a:t>
            </a:r>
            <a:r>
              <a:rPr lang="es-ES" sz="1200" dirty="0" smtClean="0"/>
              <a:t>. </a:t>
            </a:r>
            <a:r>
              <a:rPr lang="es-ES" sz="1200" dirty="0" err="1" smtClean="0"/>
              <a:t>Recull</a:t>
            </a:r>
            <a:r>
              <a:rPr lang="es-ES" sz="1200" dirty="0" smtClean="0"/>
              <a:t> </a:t>
            </a:r>
            <a:r>
              <a:rPr lang="es-ES" sz="1200" dirty="0" err="1"/>
              <a:t>d'activitats</a:t>
            </a:r>
            <a:r>
              <a:rPr lang="es-ES" sz="1200" dirty="0"/>
              <a:t> </a:t>
            </a:r>
            <a:r>
              <a:rPr lang="es-ES" sz="1200" dirty="0" smtClean="0"/>
              <a:t>suport </a:t>
            </a:r>
            <a:r>
              <a:rPr lang="es-ES" sz="1200" dirty="0"/>
              <a:t>al teixit empresarial 2021. DiBa</a:t>
            </a: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688" y="6215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a-ES"/>
              <a:t>Pàg </a:t>
            </a:r>
            <a:fld id="{6B87144B-FC12-401C-8D57-A79A7B3FB9B6}" type="slidenum">
              <a:rPr lang="ca-ES"/>
              <a:pPr>
                <a:defRPr/>
              </a:pPr>
              <a:t>‹Nº›</a:t>
            </a:fld>
            <a:r>
              <a:rPr lang="ca-ES"/>
              <a:t>/27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525" y="57150"/>
            <a:ext cx="6778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893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actaciopublica.gencat.cat/ecofin_pscp/AppJava/search.pscp?reqCode=start&amp;set-locale=ca_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citaciones.es/codigos-cp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reli.gencat.cat/ecofin_rlic/AppJava/start.do?accio=iniciAplicacio" TargetMode="External"/><Relationship Id="rId4" Type="http://schemas.openxmlformats.org/officeDocument/2006/relationships/hyperlink" Target="https://contractacio.gencat.cat/ca/contractar-administracio/temes-clau/reli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.gencat.cat/ecofin_rlic/AppJava/start.do?accio=iniciAplicaci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li.gencat.cat/ecofin_rlic/AppJava/cercaEmpresaReli.do?accio=llistaEmpreses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eb.gencat.cat/ca/tramits/tramits-temes/Classificacio-empresarial?category=7410c472-a82c-11e3-a972-000c29052e2c&amp;moda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eb.gencat.cat/ca/tramits/tramits-temes/Classificacio-empresarial?category=7410c472-a82c-11e3-a972-000c29052e2c&amp;moda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gencat.cat/ca/tramits/tramits-temes/Classificacio-empresarial?category=7410c472-a82c-11e3-a972-000c29052e2c&amp;moda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elware.com/institutodecontratacion/que-es-y-como-inscribirme-en-rolece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acienda.gob.es/es-ES/Areas%20Tematicas/Patrimonio%20del%20Estado/Contratacion%20del%20Sector%20Publico/Paginas/ROLECE.a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s://registrodelicitadores.gob.es/rolece/public/visualizarCertificados.action?tipo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hyperlink" Target="https://contractaciopublica.gencat.cat/ecofin_sobre/AppJava/views/ajuda/empreses/video.x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s://contractaciopublica.gencat.cat/ecofin_sobre/AppJava/views/ajuda/empreses/index.xhtml?set-locale=ca_ES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actaciopublica.gencat.ca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c.cat/portal-suport/e-contractacio/idservei/econtractacio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hyperlink" Target="https://contractaciopublica.gencat.cat/ecofin_sobre/AppJava/views/ajuda/empreses/video.x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actaciopublica.gencat.cat/ecofin_sobre/AppJava/views/ajuda/empreses/index.xhtml?faces-redirect=tru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contractaciopublica.gencat.cat/ecofin_sobre/AppJava/views/ajuda/empreses/ofertes_prova.xhtml" TargetMode="Externa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hyperlink" Target="https://contractaciopublica.gencat.cat/ecofin_sobre/AppJava/views/oferta/preparar_oferta.xhtml?id=648660e03cc140c298576bce639630f3&amp;set-locale=ca_E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lempresa.gencat.cat/ca/01_que_voleu_fer/03_creixer_i_consolidar-vos/treballar-amb-administracio/que-es-licitaci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ngil@akuabasll.com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4.png"/><Relationship Id="rId4" Type="http://schemas.openxmlformats.org/officeDocument/2006/relationships/hyperlink" Target="http://es.linkedin.com/in/nuriagi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ntractacio.gencat.cat/ca/contractar-administracio/contractacio-electronica-empres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tractaciopublica.gencat.cat/ecofin_pscp/AppJava/search.pscp?reqCode=start&amp;set-locale=ca_ES" TargetMode="External"/><Relationship Id="rId5" Type="http://schemas.openxmlformats.org/officeDocument/2006/relationships/hyperlink" Target="https://contractacio.gencat.cat/ca/inici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uadreDeText 9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13284" y="2403695"/>
            <a:ext cx="8077200" cy="1384995"/>
          </a:xfrm>
          <a:ln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60000"/>
                <a:lumOff val="40000"/>
                <a:alpha val="43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sz="2800" dirty="0" smtClean="0">
                <a:solidFill>
                  <a:srgbClr val="C00000"/>
                </a:solidFill>
              </a:rPr>
              <a:t>TALLER </a:t>
            </a:r>
            <a:r>
              <a:rPr sz="2800" dirty="0">
                <a:solidFill>
                  <a:srgbClr val="C00000"/>
                </a:solidFill>
              </a:rPr>
              <a:t> </a:t>
            </a:r>
            <a:r>
              <a:rPr lang="es-ES" sz="2800" b="1" dirty="0">
                <a:solidFill>
                  <a:srgbClr val="C00000"/>
                </a:solidFill>
              </a:rPr>
              <a:t> ACCÉS A LICITACIONS</a:t>
            </a:r>
            <a:r>
              <a:rPr lang="es-ES" sz="2800" dirty="0">
                <a:solidFill>
                  <a:srgbClr val="C00000"/>
                </a:solidFill>
              </a:rPr>
              <a:t> </a:t>
            </a:r>
            <a:r>
              <a:rPr sz="2800" dirty="0" smtClean="0">
                <a:solidFill>
                  <a:srgbClr val="C00000"/>
                </a:solidFill>
              </a:rPr>
              <a:t/>
            </a:r>
            <a:br>
              <a:rPr sz="2800" dirty="0" smtClean="0">
                <a:solidFill>
                  <a:srgbClr val="C00000"/>
                </a:solidFill>
              </a:rPr>
            </a:br>
            <a:r>
              <a:rPr sz="2800" dirty="0">
                <a:solidFill>
                  <a:srgbClr val="C00000"/>
                </a:solidFill>
              </a:rPr>
              <a:t> </a:t>
            </a:r>
            <a:br>
              <a:rPr sz="2800" dirty="0">
                <a:solidFill>
                  <a:srgbClr val="C00000"/>
                </a:solidFill>
              </a:rPr>
            </a:br>
            <a:endParaRPr lang="es-ES_tradnl" sz="2800" dirty="0"/>
          </a:p>
        </p:txBody>
      </p:sp>
      <p:sp>
        <p:nvSpPr>
          <p:cNvPr id="8195" name="9 CuadroTexto"/>
          <p:cNvSpPr txBox="1">
            <a:spLocks noChangeArrowheads="1"/>
          </p:cNvSpPr>
          <p:nvPr/>
        </p:nvSpPr>
        <p:spPr bwMode="auto">
          <a:xfrm>
            <a:off x="827584" y="3716338"/>
            <a:ext cx="78486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 err="1" smtClean="0"/>
              <a:t>Formació</a:t>
            </a:r>
            <a:r>
              <a:rPr lang="es-ES" dirty="0" smtClean="0"/>
              <a:t> Empresarial </a:t>
            </a:r>
          </a:p>
          <a:p>
            <a:pPr eaLnBrk="1" hangingPunct="1"/>
            <a:r>
              <a:rPr lang="es-ES" b="1" dirty="0" smtClean="0"/>
              <a:t>26 </a:t>
            </a:r>
            <a:r>
              <a:rPr lang="es-ES" b="1" dirty="0" err="1"/>
              <a:t>d’octubre</a:t>
            </a:r>
            <a:r>
              <a:rPr lang="es-ES" b="1" dirty="0"/>
              <a:t> de 2021. </a:t>
            </a:r>
            <a:r>
              <a:rPr lang="es-ES" b="1" dirty="0" err="1"/>
              <a:t>Ajuntament</a:t>
            </a:r>
            <a:r>
              <a:rPr lang="es-ES" b="1" dirty="0"/>
              <a:t> </a:t>
            </a:r>
            <a:r>
              <a:rPr lang="es-ES" b="1" dirty="0" err="1" smtClean="0"/>
              <a:t>Caldes</a:t>
            </a:r>
            <a:r>
              <a:rPr lang="es-ES" b="1" dirty="0" smtClean="0"/>
              <a:t>  de </a:t>
            </a:r>
            <a:r>
              <a:rPr lang="es-ES" b="1" dirty="0" err="1" smtClean="0"/>
              <a:t>Montbui</a:t>
            </a:r>
            <a:endParaRPr lang="es-ES" b="1" dirty="0"/>
          </a:p>
          <a:p>
            <a:endParaRPr lang="es-ES" sz="800" dirty="0" smtClean="0"/>
          </a:p>
          <a:p>
            <a:endParaRPr lang="ca-ES" sz="1000" dirty="0" smtClean="0"/>
          </a:p>
          <a:p>
            <a:endParaRPr lang="es-ES" sz="1000" dirty="0" smtClean="0"/>
          </a:p>
          <a:p>
            <a:r>
              <a:rPr lang="es-ES" dirty="0" err="1" smtClean="0"/>
              <a:t>Professora</a:t>
            </a:r>
            <a:r>
              <a:rPr lang="es-ES" dirty="0" smtClean="0"/>
              <a:t> Núria Gil (Akuaba SL)</a:t>
            </a:r>
          </a:p>
          <a:p>
            <a:endParaRPr lang="ca-ES" dirty="0"/>
          </a:p>
          <a:p>
            <a:r>
              <a:rPr lang="ca-ES" u="sng" dirty="0"/>
              <a:t>Webinar </a:t>
            </a:r>
            <a:r>
              <a:rPr lang="ca-ES" dirty="0"/>
              <a:t>Curs </a:t>
            </a:r>
            <a:r>
              <a:rPr lang="es-ES" b="1" dirty="0" smtClean="0"/>
              <a:t>Taller </a:t>
            </a:r>
            <a:r>
              <a:rPr lang="es-ES" b="1" dirty="0" err="1"/>
              <a:t>accés</a:t>
            </a:r>
            <a:r>
              <a:rPr lang="es-ES" b="1" dirty="0"/>
              <a:t> a </a:t>
            </a:r>
            <a:r>
              <a:rPr lang="es-ES" b="1" dirty="0" err="1" smtClean="0"/>
              <a:t>licitacions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684213" y="2133600"/>
            <a:ext cx="7704137" cy="15827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198" name="6 Rectángulo"/>
          <p:cNvSpPr>
            <a:spLocks noChangeArrowheads="1"/>
          </p:cNvSpPr>
          <p:nvPr/>
        </p:nvSpPr>
        <p:spPr bwMode="auto">
          <a:xfrm>
            <a:off x="0" y="1988840"/>
            <a:ext cx="9144000" cy="155416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4014788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2430" y="5703253"/>
            <a:ext cx="1131570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7291705" y="6585086"/>
            <a:ext cx="1852295" cy="2520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s-ES" sz="1100" kern="1200" dirty="0" err="1">
                <a:solidFill>
                  <a:srgbClr val="7F7F7F"/>
                </a:solidFill>
                <a:effectLst/>
                <a:latin typeface="Arial"/>
                <a:ea typeface="Times New Roman"/>
              </a:rPr>
              <a:t>Llicència</a:t>
            </a:r>
            <a:r>
              <a:rPr lang="es-ES" sz="1100" kern="1200" dirty="0">
                <a:solidFill>
                  <a:srgbClr val="7F7F7F"/>
                </a:solidFill>
                <a:effectLst/>
                <a:latin typeface="Arial"/>
                <a:ea typeface="Times New Roman"/>
              </a:rPr>
              <a:t> CC BY-NC 4.0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1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7463" y="442913"/>
            <a:ext cx="9144001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1 Rectángulo"/>
          <p:cNvSpPr>
            <a:spLocks noChangeArrowheads="1"/>
          </p:cNvSpPr>
          <p:nvPr/>
        </p:nvSpPr>
        <p:spPr bwMode="auto">
          <a:xfrm>
            <a:off x="4356100" y="134143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>
                <a:hlinkClick r:id="rId3"/>
              </a:rPr>
              <a:t>https://</a:t>
            </a:r>
            <a:r>
              <a:rPr lang="es-ES" sz="1200" dirty="0" smtClean="0">
                <a:hlinkClick r:id="rId3"/>
              </a:rPr>
              <a:t>contractaciopublica.gencat.cat/ecofin_pscp/AppJava/search.pscp?reqCode=start&amp;set-locale=ca_ES</a:t>
            </a:r>
            <a:endParaRPr lang="es-ES" sz="1200" dirty="0" smtClean="0"/>
          </a:p>
          <a:p>
            <a:endParaRPr lang="es-ES" sz="1200" dirty="0"/>
          </a:p>
        </p:txBody>
      </p:sp>
      <p:pic>
        <p:nvPicPr>
          <p:cNvPr id="901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7483475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8" name="6 Rectángulo"/>
          <p:cNvSpPr>
            <a:spLocks noChangeArrowheads="1"/>
          </p:cNvSpPr>
          <p:nvPr/>
        </p:nvSpPr>
        <p:spPr bwMode="auto">
          <a:xfrm>
            <a:off x="-17463" y="1341438"/>
            <a:ext cx="43021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Plataforma de contractació pública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90119" name="6 Rectángulo"/>
          <p:cNvSpPr>
            <a:spLocks noChangeArrowheads="1"/>
          </p:cNvSpPr>
          <p:nvPr/>
        </p:nvSpPr>
        <p:spPr bwMode="auto">
          <a:xfrm>
            <a:off x="487363" y="1271588"/>
            <a:ext cx="3848100" cy="39370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133600" y="4221163"/>
            <a:ext cx="1790700" cy="576262"/>
          </a:xfrm>
          <a:prstGeom prst="roundRect">
            <a:avLst/>
          </a:prstGeom>
          <a:noFill/>
          <a:ln>
            <a:solidFill>
              <a:srgbClr val="971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487363" y="3941763"/>
            <a:ext cx="1276350" cy="144462"/>
          </a:xfrm>
          <a:prstGeom prst="roundRect">
            <a:avLst/>
          </a:prstGeom>
          <a:noFill/>
          <a:ln>
            <a:solidFill>
              <a:srgbClr val="971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487363" y="4581525"/>
            <a:ext cx="1276350" cy="287338"/>
          </a:xfrm>
          <a:prstGeom prst="roundRect">
            <a:avLst/>
          </a:prstGeom>
          <a:noFill/>
          <a:ln>
            <a:solidFill>
              <a:srgbClr val="971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0123" name="Text Box 5"/>
          <p:cNvSpPr txBox="1">
            <a:spLocks noChangeArrowheads="1"/>
          </p:cNvSpPr>
          <p:nvPr/>
        </p:nvSpPr>
        <p:spPr bwMode="auto">
          <a:xfrm>
            <a:off x="-23813" y="442913"/>
            <a:ext cx="91440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13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422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7463" y="442913"/>
            <a:ext cx="9144001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8" name="6 Rectángulo"/>
          <p:cNvSpPr>
            <a:spLocks noChangeArrowheads="1"/>
          </p:cNvSpPr>
          <p:nvPr/>
        </p:nvSpPr>
        <p:spPr bwMode="auto">
          <a:xfrm>
            <a:off x="-17463" y="1341438"/>
            <a:ext cx="43021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Plataforma de contractació pública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90119" name="6 Rectángulo"/>
          <p:cNvSpPr>
            <a:spLocks noChangeArrowheads="1"/>
          </p:cNvSpPr>
          <p:nvPr/>
        </p:nvSpPr>
        <p:spPr bwMode="auto">
          <a:xfrm>
            <a:off x="487363" y="1271588"/>
            <a:ext cx="3848100" cy="39370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0123" name="Text Box 5"/>
          <p:cNvSpPr txBox="1">
            <a:spLocks noChangeArrowheads="1"/>
          </p:cNvSpPr>
          <p:nvPr/>
        </p:nvSpPr>
        <p:spPr bwMode="auto">
          <a:xfrm>
            <a:off x="-23813" y="442913"/>
            <a:ext cx="91440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2" name="1 Rectángulo"/>
          <p:cNvSpPr/>
          <p:nvPr/>
        </p:nvSpPr>
        <p:spPr>
          <a:xfrm>
            <a:off x="83972" y="1844824"/>
            <a:ext cx="58561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dirty="0">
                <a:latin typeface="Arial" pitchFamily="34" charset="0"/>
                <a:cs typeface="Arial" pitchFamily="34" charset="0"/>
              </a:rPr>
              <a:t>El codi CPV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ca-ES" sz="1400" b="1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ca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a-ES" sz="1400" b="1" dirty="0" err="1">
                <a:latin typeface="Arial" pitchFamily="34" charset="0"/>
                <a:cs typeface="Arial" pitchFamily="34" charset="0"/>
              </a:rPr>
              <a:t>Procurement</a:t>
            </a:r>
            <a:r>
              <a:rPr lang="ca-E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1400" b="1" dirty="0" err="1">
                <a:latin typeface="Arial" pitchFamily="34" charset="0"/>
                <a:cs typeface="Arial" pitchFamily="34" charset="0"/>
              </a:rPr>
              <a:t>Vocabulary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, </a:t>
            </a:r>
            <a:endParaRPr lang="ca-ES" sz="1400" dirty="0" smtClean="0">
              <a:latin typeface="Arial" pitchFamily="34" charset="0"/>
              <a:cs typeface="Arial" pitchFamily="34" charset="0"/>
            </a:endParaRPr>
          </a:p>
          <a:p>
            <a:endParaRPr lang="ca-E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1400" dirty="0" smtClean="0">
                <a:latin typeface="Arial" pitchFamily="34" charset="0"/>
                <a:cs typeface="Arial" pitchFamily="34" charset="0"/>
              </a:rPr>
              <a:t>consisteix 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en un </a:t>
            </a:r>
            <a:r>
              <a:rPr lang="ca-E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sistema d'identificació i categorització </a:t>
            </a:r>
            <a:endParaRPr lang="ca-ES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a-E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ca-E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totes les activitats econòmiques susceptibles </a:t>
            </a:r>
            <a:endParaRPr lang="ca-ES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a-E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ca-E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 contractades mitjançant licitació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, </a:t>
            </a:r>
            <a:endParaRPr lang="ca-E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1400" dirty="0" smtClean="0">
                <a:latin typeface="Arial" pitchFamily="34" charset="0"/>
                <a:cs typeface="Arial" pitchFamily="34" charset="0"/>
              </a:rPr>
              <a:t>ja 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sigui subhasta, concurs públic o licitació electrònica, a la </a:t>
            </a:r>
            <a:r>
              <a:rPr lang="ca-ES" sz="1400" dirty="0" smtClean="0">
                <a:latin typeface="Arial" pitchFamily="34" charset="0"/>
                <a:cs typeface="Arial" pitchFamily="34" charset="0"/>
              </a:rPr>
              <a:t>UE</a:t>
            </a:r>
          </a:p>
          <a:p>
            <a:endParaRPr lang="ca-ES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La principal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utilitat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d'un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codi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CPV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és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identificar </a:t>
            </a:r>
            <a:r>
              <a:rPr lang="es-ES" sz="1400" b="1" dirty="0" err="1">
                <a:latin typeface="Arial" pitchFamily="34" charset="0"/>
                <a:cs typeface="Arial" pitchFamily="34" charset="0"/>
              </a:rPr>
              <a:t>licitacions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 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s-ES" sz="1400" b="1" dirty="0" err="1">
                <a:latin typeface="Arial" pitchFamily="34" charset="0"/>
                <a:cs typeface="Arial" pitchFamily="34" charset="0"/>
              </a:rPr>
              <a:t>adjudicacions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en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qualsevol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país de la Unió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Europea</a:t>
            </a:r>
          </a:p>
          <a:p>
            <a:endParaRPr lang="ca-ES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Codi</a:t>
            </a:r>
            <a:r>
              <a:rPr lang="es-E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fins</a:t>
            </a:r>
            <a:r>
              <a:rPr lang="es-E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 9 </a:t>
            </a:r>
            <a:r>
              <a:rPr lang="es-ES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xifres</a:t>
            </a:r>
            <a:r>
              <a:rPr lang="es-E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els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primers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números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indiquen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el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tipus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de sector.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Cada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grup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es va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classificant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en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subgrups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,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fins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a arribar a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codis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específics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de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productes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en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concret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76256" y="1271588"/>
            <a:ext cx="1874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hlinkClick r:id="rId3"/>
              </a:rPr>
              <a:t>https://</a:t>
            </a:r>
            <a:r>
              <a:rPr lang="es-ES" sz="800" dirty="0" smtClean="0">
                <a:hlinkClick r:id="rId3"/>
              </a:rPr>
              <a:t>www.licitaciones.es/codigos-cpv</a:t>
            </a:r>
            <a:endParaRPr lang="es-ES" sz="800" dirty="0" smtClean="0"/>
          </a:p>
          <a:p>
            <a:endParaRPr lang="es-ES" sz="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344227" y="5332566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latin typeface="Arial" pitchFamily="34" charset="0"/>
                <a:cs typeface="Arial" pitchFamily="34" charset="0"/>
              </a:rPr>
              <a:t>Recomanació per cercar licitacions fer servir CPV i paraules clau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9738"/>
            <a:ext cx="3293990" cy="326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6 Rectángulo"/>
          <p:cNvSpPr>
            <a:spLocks noChangeArrowheads="1"/>
          </p:cNvSpPr>
          <p:nvPr/>
        </p:nvSpPr>
        <p:spPr bwMode="auto">
          <a:xfrm>
            <a:off x="1344227" y="5332566"/>
            <a:ext cx="6814686" cy="397464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3972" y="1844824"/>
            <a:ext cx="5856180" cy="28931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412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2" name="1 CuadroTexto"/>
          <p:cNvSpPr txBox="1"/>
          <p:nvPr/>
        </p:nvSpPr>
        <p:spPr>
          <a:xfrm>
            <a:off x="6152732" y="1359942"/>
            <a:ext cx="287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rgbClr val="CC0000"/>
                </a:solidFill>
              </a:rPr>
              <a:t>Obligatori per procediments </a:t>
            </a:r>
          </a:p>
          <a:p>
            <a:r>
              <a:rPr lang="ca-ES" dirty="0" smtClean="0">
                <a:solidFill>
                  <a:srgbClr val="CC0000"/>
                </a:solidFill>
              </a:rPr>
              <a:t>oberts simplificats</a:t>
            </a:r>
            <a:endParaRPr lang="es-ES" dirty="0">
              <a:solidFill>
                <a:srgbClr val="CC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50" y="1556792"/>
            <a:ext cx="6000737" cy="146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19672" y="3025899"/>
            <a:ext cx="61206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latin typeface="Arial" pitchFamily="34" charset="0"/>
                <a:cs typeface="Arial" pitchFamily="34" charset="0"/>
              </a:rPr>
              <a:t>Què és el RELI?</a:t>
            </a:r>
          </a:p>
          <a:p>
            <a:endParaRPr lang="ca-ES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1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El Registre electrònic  </a:t>
            </a:r>
            <a:r>
              <a:rPr lang="ca-ES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d’empreses licitadores, de l’Administració </a:t>
            </a:r>
            <a:endParaRPr lang="ca-ES" sz="14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a-ES" sz="1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ca-ES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la Generalitat de </a:t>
            </a:r>
            <a:r>
              <a:rPr lang="ca-ES" sz="1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Catalunya</a:t>
            </a:r>
          </a:p>
          <a:p>
            <a:r>
              <a:rPr lang="ca-ES" sz="1400" dirty="0" smtClean="0">
                <a:latin typeface="Arial" pitchFamily="34" charset="0"/>
                <a:cs typeface="Arial" pitchFamily="34" charset="0"/>
              </a:rPr>
              <a:t>També 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poden participar en licitacions de les diferents entitats locals </a:t>
            </a:r>
            <a:endParaRPr lang="ca-E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a-ES" sz="1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ca-ES" sz="1400" dirty="0">
                <a:latin typeface="Arial" pitchFamily="34" charset="0"/>
                <a:cs typeface="Arial" pitchFamily="34" charset="0"/>
              </a:rPr>
              <a:t>d’altres Administracions Públiques catalanes.</a:t>
            </a:r>
            <a:endParaRPr lang="ca-ES" sz="1400" dirty="0" smtClean="0">
              <a:latin typeface="Arial" pitchFamily="34" charset="0"/>
              <a:cs typeface="Arial" pitchFamily="34" charset="0"/>
            </a:endParaRPr>
          </a:p>
          <a:p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600" b="1" dirty="0" err="1" smtClean="0">
                <a:latin typeface="Arial" pitchFamily="34" charset="0"/>
                <a:cs typeface="Arial" pitchFamily="34" charset="0"/>
              </a:rPr>
              <a:t>Què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err="1">
                <a:latin typeface="Arial" pitchFamily="34" charset="0"/>
                <a:cs typeface="Arial" pitchFamily="34" charset="0"/>
              </a:rPr>
              <a:t>és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 el ROLECE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s-ES" sz="800" dirty="0">
              <a:latin typeface="Arial" pitchFamily="34" charset="0"/>
              <a:cs typeface="Arial" pitchFamily="34" charset="0"/>
            </a:endParaRPr>
          </a:p>
          <a:p>
            <a:r>
              <a:rPr lang="es-ES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El Registre oficial de </a:t>
            </a:r>
            <a:r>
              <a:rPr lang="es-ES" sz="1400" b="1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licitadors</a:t>
            </a:r>
            <a:r>
              <a:rPr lang="es-ES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1400" b="1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empreses</a:t>
            </a:r>
            <a:r>
              <a:rPr lang="es-ES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classificades</a:t>
            </a:r>
            <a:r>
              <a:rPr lang="es-ES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s-ES" sz="14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b="1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és</a:t>
            </a:r>
            <a:r>
              <a:rPr lang="es-ES" sz="1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el registre </a:t>
            </a:r>
            <a:r>
              <a:rPr lang="es-ES" sz="1400" b="1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d’àmbit</a:t>
            </a:r>
            <a:r>
              <a:rPr lang="es-ES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estatal,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similars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característiques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que el RELI, que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permet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participar en les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licitacions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de totes les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administracions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, 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tant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les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d’àmbit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estatal, </a:t>
            </a:r>
            <a:r>
              <a:rPr lang="es-ES" sz="1400" dirty="0" err="1">
                <a:latin typeface="Arial" pitchFamily="34" charset="0"/>
                <a:cs typeface="Arial" pitchFamily="34" charset="0"/>
              </a:rPr>
              <a:t>autonòmic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 i local.</a:t>
            </a:r>
          </a:p>
          <a:p>
            <a:r>
              <a:rPr lang="es-ES" sz="1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6554" y="120542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RELI , ROLECE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6 Rectángulo"/>
          <p:cNvSpPr>
            <a:spLocks noChangeArrowheads="1"/>
          </p:cNvSpPr>
          <p:nvPr/>
        </p:nvSpPr>
        <p:spPr bwMode="auto">
          <a:xfrm>
            <a:off x="176250" y="1163092"/>
            <a:ext cx="3848100" cy="39370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290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209675"/>
            <a:ext cx="735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RELI: Registre electrònic d’Empreses Licitadores</a:t>
            </a:r>
            <a:endParaRPr lang="es-ES">
              <a:solidFill>
                <a:srgbClr val="971518"/>
              </a:solidFill>
            </a:endParaRPr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87500"/>
            <a:ext cx="54483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" name="1 Rectángulo"/>
          <p:cNvSpPr>
            <a:spLocks noChangeArrowheads="1"/>
          </p:cNvSpPr>
          <p:nvPr/>
        </p:nvSpPr>
        <p:spPr bwMode="auto">
          <a:xfrm>
            <a:off x="5940425" y="1228725"/>
            <a:ext cx="30241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>
                <a:hlinkClick r:id="rId4"/>
              </a:rPr>
              <a:t>https://contractacio.gencat.cat/ca/contractar-administracio/temes-clau/reli</a:t>
            </a:r>
            <a:r>
              <a:rPr lang="es-ES" sz="1200" dirty="0" smtClean="0">
                <a:hlinkClick r:id="rId4"/>
              </a:rPr>
              <a:t>/</a:t>
            </a:r>
            <a:endParaRPr lang="es-ES" sz="1200" dirty="0" smtClean="0"/>
          </a:p>
          <a:p>
            <a:endParaRPr lang="ca-ES" sz="1200" dirty="0"/>
          </a:p>
          <a:p>
            <a:r>
              <a:rPr lang="es-ES" sz="1200" dirty="0">
                <a:hlinkClick r:id="rId5"/>
              </a:rPr>
              <a:t>https://</a:t>
            </a:r>
            <a:r>
              <a:rPr lang="es-ES" sz="1200" dirty="0" smtClean="0">
                <a:hlinkClick r:id="rId5"/>
              </a:rPr>
              <a:t>reli.gencat.cat/ecofin_rlic/AppJava/start.do?accio=iniciAplicacio</a:t>
            </a:r>
            <a:endParaRPr lang="es-ES" sz="1200" dirty="0" smtClean="0"/>
          </a:p>
          <a:p>
            <a:endParaRPr lang="es-ES" sz="1200" dirty="0"/>
          </a:p>
          <a:p>
            <a:endParaRPr lang="es-ES" sz="1200" dirty="0"/>
          </a:p>
        </p:txBody>
      </p:sp>
      <p:pic>
        <p:nvPicPr>
          <p:cNvPr id="911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84538"/>
            <a:ext cx="51625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77838" y="1225550"/>
            <a:ext cx="5140325" cy="4556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2" name="1 CuadroTexto"/>
          <p:cNvSpPr txBox="1"/>
          <p:nvPr/>
        </p:nvSpPr>
        <p:spPr>
          <a:xfrm>
            <a:off x="6084167" y="2420888"/>
            <a:ext cx="287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rgbClr val="CC0000"/>
                </a:solidFill>
              </a:rPr>
              <a:t>Obligatori per procediments </a:t>
            </a:r>
          </a:p>
          <a:p>
            <a:r>
              <a:rPr lang="ca-ES" dirty="0" smtClean="0">
                <a:solidFill>
                  <a:srgbClr val="CC0000"/>
                </a:solidFill>
              </a:rPr>
              <a:t>oberts simplificats</a:t>
            </a:r>
            <a:endParaRPr lang="es-ES" dirty="0">
              <a:solidFill>
                <a:srgbClr val="CC0000"/>
              </a:solidFill>
            </a:endParaRPr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122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209675"/>
            <a:ext cx="735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RELI: Registre electrònic d’Empreses Licitadores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77838" y="1225550"/>
            <a:ext cx="5140325" cy="4556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2" name="1 CuadroTexto"/>
          <p:cNvSpPr txBox="1"/>
          <p:nvPr/>
        </p:nvSpPr>
        <p:spPr>
          <a:xfrm>
            <a:off x="6069617" y="1256397"/>
            <a:ext cx="287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solidFill>
                  <a:srgbClr val="CC0000"/>
                </a:solidFill>
              </a:rPr>
              <a:t>Obligatori per procediments </a:t>
            </a:r>
          </a:p>
          <a:p>
            <a:r>
              <a:rPr lang="ca-ES" dirty="0" smtClean="0">
                <a:solidFill>
                  <a:srgbClr val="CC0000"/>
                </a:solidFill>
              </a:rPr>
              <a:t>oberts simplificats</a:t>
            </a:r>
            <a:endParaRPr lang="es-ES" dirty="0">
              <a:solidFill>
                <a:srgbClr val="CC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33" y="1920008"/>
            <a:ext cx="7271238" cy="131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38101"/>
            <a:ext cx="4349434" cy="314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672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209675"/>
            <a:ext cx="735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RELI: Registre electrònic d’Empreses Licitadores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91142" name="1 Rectángulo"/>
          <p:cNvSpPr>
            <a:spLocks noChangeArrowheads="1"/>
          </p:cNvSpPr>
          <p:nvPr/>
        </p:nvSpPr>
        <p:spPr bwMode="auto">
          <a:xfrm>
            <a:off x="5940425" y="1228725"/>
            <a:ext cx="3024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800" dirty="0" smtClean="0">
                <a:hlinkClick r:id="rId3"/>
              </a:rPr>
              <a:t>https</a:t>
            </a:r>
            <a:r>
              <a:rPr lang="es-ES" sz="800" dirty="0">
                <a:hlinkClick r:id="rId3"/>
              </a:rPr>
              <a:t>://</a:t>
            </a:r>
            <a:r>
              <a:rPr lang="es-ES" sz="800" dirty="0" smtClean="0">
                <a:hlinkClick r:id="rId3"/>
              </a:rPr>
              <a:t>reli.gencat.cat/ecofin_rlic/AppJava/start.do?accio=iniciAplicacio</a:t>
            </a:r>
            <a:endParaRPr lang="es-ES" sz="800" dirty="0"/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77838" y="1225550"/>
            <a:ext cx="5140325" cy="4556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684" y="1772816"/>
            <a:ext cx="7055321" cy="400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54090" y="5949280"/>
            <a:ext cx="39602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hlinkClick r:id="rId5"/>
              </a:rPr>
              <a:t>https://</a:t>
            </a:r>
            <a:r>
              <a:rPr lang="es-ES" sz="800" dirty="0" smtClean="0">
                <a:hlinkClick r:id="rId5"/>
              </a:rPr>
              <a:t>reli.gencat.cat/ecofin_rlic/AppJava/cercaEmpresaReli.do?accio=llistaEmpreses</a:t>
            </a:r>
            <a:endParaRPr lang="es-ES" sz="8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924684" y="4725144"/>
            <a:ext cx="3935348" cy="432048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368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209675"/>
            <a:ext cx="735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RELI: Registre electrònic d’Empreses Licitadores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77838" y="1225550"/>
            <a:ext cx="5140325" cy="4556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60848"/>
            <a:ext cx="7766174" cy="363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51133" y="1225551"/>
            <a:ext cx="2913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hlinkClick r:id="rId4"/>
              </a:rPr>
              <a:t>http://</a:t>
            </a:r>
            <a:r>
              <a:rPr lang="es-ES" sz="800" dirty="0" smtClean="0">
                <a:hlinkClick r:id="rId4"/>
              </a:rPr>
              <a:t>web.gencat.cat/ca/tramits/tramits-temes/Classificacio-empresarial?category=7410c472-a82c-11e3-a972-000c29052e2c&amp;moda=1</a:t>
            </a:r>
            <a:endParaRPr lang="es-ES" sz="800" dirty="0" smtClean="0"/>
          </a:p>
          <a:p>
            <a:endParaRPr lang="es-ES" sz="8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477838" y="3356992"/>
            <a:ext cx="1789906" cy="288032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211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209675"/>
            <a:ext cx="735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RELI: Registre electrònic d’Empreses Licitadores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77838" y="1225550"/>
            <a:ext cx="5140325" cy="4556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419771" cy="370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051133" y="1225551"/>
            <a:ext cx="2913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hlinkClick r:id="rId4"/>
              </a:rPr>
              <a:t>http://</a:t>
            </a:r>
            <a:r>
              <a:rPr lang="es-ES" sz="800" dirty="0" smtClean="0">
                <a:hlinkClick r:id="rId4"/>
              </a:rPr>
              <a:t>web.gencat.cat/ca/tramits/tramits-temes/Classificacio-empresarial?category=7410c472-a82c-11e3-a972-000c29052e2c&amp;moda=1</a:t>
            </a:r>
            <a:endParaRPr lang="es-ES" sz="800" dirty="0" smtClean="0"/>
          </a:p>
          <a:p>
            <a:endParaRPr lang="es-E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6722"/>
            <a:ext cx="15144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827584" y="1810326"/>
            <a:ext cx="1789906" cy="288032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798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209675"/>
            <a:ext cx="735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RELI: Registre electrònic d’Empreses Licitadores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77838" y="1225550"/>
            <a:ext cx="5140325" cy="4556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3" name="2 Rectángulo"/>
          <p:cNvSpPr/>
          <p:nvPr/>
        </p:nvSpPr>
        <p:spPr>
          <a:xfrm>
            <a:off x="6051133" y="1225551"/>
            <a:ext cx="2913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hlinkClick r:id="rId3"/>
              </a:rPr>
              <a:t>http://</a:t>
            </a:r>
            <a:r>
              <a:rPr lang="es-ES" sz="800" dirty="0" smtClean="0">
                <a:hlinkClick r:id="rId3"/>
              </a:rPr>
              <a:t>web.gencat.cat/ca/tramits/tramits-temes/Classificacio-empresarial?category=7410c472-a82c-11e3-a972-000c29052e2c&amp;moda=1</a:t>
            </a:r>
            <a:endParaRPr lang="es-ES" sz="800" dirty="0" smtClean="0"/>
          </a:p>
          <a:p>
            <a:endParaRPr lang="es-E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6722"/>
            <a:ext cx="15144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827584" y="1810326"/>
            <a:ext cx="1789906" cy="288032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18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8785"/>
            <a:ext cx="7030367" cy="39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60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162267"/>
            <a:ext cx="8799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ca-ES" dirty="0" smtClean="0">
                <a:solidFill>
                  <a:srgbClr val="971518"/>
                </a:solidFill>
              </a:rPr>
              <a:t>ROLECE: Registro </a:t>
            </a:r>
            <a:r>
              <a:rPr lang="ca-ES" dirty="0">
                <a:solidFill>
                  <a:srgbClr val="971518"/>
                </a:solidFill>
              </a:rPr>
              <a:t>Oficial de Licitadores y Empresas </a:t>
            </a:r>
            <a:r>
              <a:rPr lang="ca-ES" dirty="0" err="1">
                <a:solidFill>
                  <a:srgbClr val="971518"/>
                </a:solidFill>
              </a:rPr>
              <a:t>Clasificadas</a:t>
            </a:r>
            <a:r>
              <a:rPr lang="ca-ES" dirty="0">
                <a:solidFill>
                  <a:srgbClr val="971518"/>
                </a:solidFill>
              </a:rPr>
              <a:t> del </a:t>
            </a:r>
            <a:r>
              <a:rPr lang="ca-ES" dirty="0" smtClean="0">
                <a:solidFill>
                  <a:srgbClr val="971518"/>
                </a:solidFill>
              </a:rPr>
              <a:t>Estado</a:t>
            </a:r>
            <a:endParaRPr lang="es-ES" dirty="0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31657" y="1162267"/>
            <a:ext cx="8388815" cy="36933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126" y="1834839"/>
            <a:ext cx="5072794" cy="442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009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4213" y="2133600"/>
            <a:ext cx="7704137" cy="15827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195" name="1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643688" y="6215063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8A2227B-2356-43DB-8266-490CF708A4A3}" type="slidenum">
              <a:rPr lang="es-ES" smtClean="0">
                <a:solidFill>
                  <a:srgbClr val="FF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smtClean="0">
              <a:solidFill>
                <a:srgbClr val="FF00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037" y="745108"/>
            <a:ext cx="9212511" cy="529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46264" y="3716338"/>
            <a:ext cx="3245616" cy="576758"/>
          </a:xfrm>
          <a:prstGeom prst="roundRect">
            <a:avLst/>
          </a:prstGeom>
          <a:noFill/>
          <a:ln>
            <a:solidFill>
              <a:srgbClr val="971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4496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7" y="1209675"/>
            <a:ext cx="8683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ca-ES" dirty="0" smtClean="0">
                <a:solidFill>
                  <a:srgbClr val="971518"/>
                </a:solidFill>
              </a:rPr>
              <a:t>ROLECE: Registro </a:t>
            </a:r>
            <a:r>
              <a:rPr lang="ca-ES" dirty="0">
                <a:solidFill>
                  <a:srgbClr val="971518"/>
                </a:solidFill>
              </a:rPr>
              <a:t>Oficial de Licitadores y Empresas </a:t>
            </a:r>
            <a:r>
              <a:rPr lang="ca-ES" dirty="0" err="1">
                <a:solidFill>
                  <a:srgbClr val="971518"/>
                </a:solidFill>
              </a:rPr>
              <a:t>Clasificadas</a:t>
            </a:r>
            <a:r>
              <a:rPr lang="ca-ES" dirty="0">
                <a:solidFill>
                  <a:srgbClr val="971518"/>
                </a:solidFill>
              </a:rPr>
              <a:t> del </a:t>
            </a:r>
            <a:r>
              <a:rPr lang="ca-ES" dirty="0" smtClean="0">
                <a:solidFill>
                  <a:srgbClr val="971518"/>
                </a:solidFill>
              </a:rPr>
              <a:t>Estado</a:t>
            </a:r>
            <a:endParaRPr lang="es-ES" dirty="0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54060" y="1209674"/>
            <a:ext cx="8078380" cy="36797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9" name="8 Rectángulo"/>
          <p:cNvSpPr/>
          <p:nvPr/>
        </p:nvSpPr>
        <p:spPr>
          <a:xfrm>
            <a:off x="4132523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smtClean="0">
                <a:latin typeface="Arial" pitchFamily="34" charset="0"/>
                <a:cs typeface="Arial" pitchFamily="34" charset="0"/>
                <a:hlinkClick r:id="rId3"/>
              </a:rPr>
              <a:t>https://pixelware.com/institutodecontratacion/que-es-y-como-inscribirme-en-rolece/</a:t>
            </a: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61" y="1910130"/>
            <a:ext cx="1914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26684"/>
            <a:ext cx="3312368" cy="258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27784" y="198332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Article</a:t>
            </a:r>
            <a:endParaRPr lang="es-E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489387"/>
            <a:ext cx="56483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760" y="4019157"/>
            <a:ext cx="73056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428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209675"/>
            <a:ext cx="8799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ca-ES" dirty="0" smtClean="0">
                <a:solidFill>
                  <a:srgbClr val="971518"/>
                </a:solidFill>
              </a:rPr>
              <a:t>ROLECE: Registro </a:t>
            </a:r>
            <a:r>
              <a:rPr lang="ca-ES" dirty="0">
                <a:solidFill>
                  <a:srgbClr val="971518"/>
                </a:solidFill>
              </a:rPr>
              <a:t>Oficial de Licitadores y Empresas </a:t>
            </a:r>
            <a:r>
              <a:rPr lang="ca-ES" dirty="0" err="1">
                <a:solidFill>
                  <a:srgbClr val="971518"/>
                </a:solidFill>
              </a:rPr>
              <a:t>Clasificadas</a:t>
            </a:r>
            <a:r>
              <a:rPr lang="ca-ES" dirty="0">
                <a:solidFill>
                  <a:srgbClr val="971518"/>
                </a:solidFill>
              </a:rPr>
              <a:t> del </a:t>
            </a:r>
            <a:r>
              <a:rPr lang="ca-ES" dirty="0" smtClean="0">
                <a:solidFill>
                  <a:srgbClr val="971518"/>
                </a:solidFill>
              </a:rPr>
              <a:t>Estado</a:t>
            </a:r>
            <a:endParaRPr lang="es-ES" dirty="0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54060" y="1209675"/>
            <a:ext cx="8078380" cy="36933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072794" cy="442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09928" y="1988840"/>
            <a:ext cx="29340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hlinkClick r:id="rId4"/>
              </a:rPr>
              <a:t>https://</a:t>
            </a:r>
            <a:r>
              <a:rPr lang="es-ES" sz="1000" dirty="0" smtClean="0">
                <a:hlinkClick r:id="rId4"/>
              </a:rPr>
              <a:t>www.hacienda.gob.es/es-ES/Areas%20Tematicas/Patrimonio%20del%20Estado/Contratacion%20del%20Sector%20Publico/Paginas/ROLECE.aspx</a:t>
            </a:r>
            <a:endParaRPr lang="es-ES" sz="1000" dirty="0" smtClean="0"/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724128" y="31409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/>
              <a:t>Contáctenos</a:t>
            </a:r>
            <a:endParaRPr lang="es-ES" sz="1600" dirty="0"/>
          </a:p>
          <a:p>
            <a:r>
              <a:rPr lang="es-ES" sz="1600" b="1" dirty="0"/>
              <a:t>Teléfonos:</a:t>
            </a:r>
            <a:r>
              <a:rPr lang="es-ES" sz="1600" dirty="0"/>
              <a:t> 915958000 (Centralita) </a:t>
            </a:r>
          </a:p>
          <a:p>
            <a:r>
              <a:rPr lang="es-ES" sz="1600" b="1" dirty="0"/>
              <a:t>De lunes a viernes: de 9 a 14h</a:t>
            </a:r>
            <a:r>
              <a:rPr lang="es-ES" sz="1600" dirty="0"/>
              <a:t> </a:t>
            </a:r>
          </a:p>
          <a:p>
            <a:r>
              <a:rPr lang="es-ES" sz="1600" b="1" dirty="0"/>
              <a:t>E-Mail:</a:t>
            </a:r>
            <a:r>
              <a:rPr lang="es-ES" sz="1600" dirty="0"/>
              <a:t> rolece@hacienda.gob.es </a:t>
            </a:r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782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209675"/>
            <a:ext cx="8727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ca-ES" dirty="0" smtClean="0">
                <a:solidFill>
                  <a:srgbClr val="971518"/>
                </a:solidFill>
              </a:rPr>
              <a:t>ROLECE: Registro </a:t>
            </a:r>
            <a:r>
              <a:rPr lang="ca-ES" dirty="0">
                <a:solidFill>
                  <a:srgbClr val="971518"/>
                </a:solidFill>
              </a:rPr>
              <a:t>Oficial de Licitadores y Empresas </a:t>
            </a:r>
            <a:r>
              <a:rPr lang="ca-ES" dirty="0" err="1">
                <a:solidFill>
                  <a:srgbClr val="971518"/>
                </a:solidFill>
              </a:rPr>
              <a:t>Clasificadas</a:t>
            </a:r>
            <a:r>
              <a:rPr lang="ca-ES" dirty="0">
                <a:solidFill>
                  <a:srgbClr val="971518"/>
                </a:solidFill>
              </a:rPr>
              <a:t> del </a:t>
            </a:r>
            <a:r>
              <a:rPr lang="ca-ES" dirty="0" smtClean="0">
                <a:solidFill>
                  <a:srgbClr val="971518"/>
                </a:solidFill>
              </a:rPr>
              <a:t>Estado</a:t>
            </a:r>
            <a:endParaRPr lang="es-ES" dirty="0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54059" y="1209675"/>
            <a:ext cx="8294405" cy="43665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90" y="2420888"/>
            <a:ext cx="9186863" cy="283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965351" y="1772816"/>
            <a:ext cx="5927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  <a:hlinkClick r:id="rId4"/>
              </a:rPr>
              <a:t>https://</a:t>
            </a:r>
            <a:r>
              <a:rPr lang="es-ES" sz="1200" dirty="0" smtClean="0">
                <a:latin typeface="Arial" pitchFamily="34" charset="0"/>
                <a:cs typeface="Arial" pitchFamily="34" charset="0"/>
                <a:hlinkClick r:id="rId4"/>
              </a:rPr>
              <a:t>registrodelicitadores.gob.es/rolece/public/visualizarCertificados.action?tipo=1</a:t>
            </a: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4061" y="5445224"/>
            <a:ext cx="3897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a-ES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Solicitud</a:t>
            </a:r>
            <a:r>
              <a:rPr lang="ca-E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: persona física o </a:t>
            </a:r>
            <a:r>
              <a:rPr lang="ca-ES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juridica</a:t>
            </a:r>
            <a:endParaRPr lang="ca-ES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a-ES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Identificación</a:t>
            </a:r>
            <a:r>
              <a:rPr lang="ca-E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a-ES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Certificado</a:t>
            </a:r>
            <a:r>
              <a:rPr lang="ca-E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Rolece</a:t>
            </a:r>
            <a:r>
              <a:rPr lang="ca-ES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Emisión</a:t>
            </a:r>
            <a:endParaRPr lang="ca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846" y="4740088"/>
            <a:ext cx="3571763" cy="191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2" name="1 Rectángulo redondeado"/>
          <p:cNvSpPr/>
          <p:nvPr/>
        </p:nvSpPr>
        <p:spPr>
          <a:xfrm>
            <a:off x="-20390" y="4005064"/>
            <a:ext cx="1352030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318815" y="5445224"/>
            <a:ext cx="4065736" cy="100811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76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7" y="1209675"/>
            <a:ext cx="8655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ca-ES" dirty="0" smtClean="0">
                <a:solidFill>
                  <a:srgbClr val="971518"/>
                </a:solidFill>
              </a:rPr>
              <a:t>ROLECE: Registro </a:t>
            </a:r>
            <a:r>
              <a:rPr lang="ca-ES" dirty="0">
                <a:solidFill>
                  <a:srgbClr val="971518"/>
                </a:solidFill>
              </a:rPr>
              <a:t>Oficial de Licitadores y Empresas </a:t>
            </a:r>
            <a:r>
              <a:rPr lang="ca-ES" dirty="0" err="1">
                <a:solidFill>
                  <a:srgbClr val="971518"/>
                </a:solidFill>
              </a:rPr>
              <a:t>Clasificadas</a:t>
            </a:r>
            <a:r>
              <a:rPr lang="ca-ES" dirty="0">
                <a:solidFill>
                  <a:srgbClr val="971518"/>
                </a:solidFill>
              </a:rPr>
              <a:t> del </a:t>
            </a:r>
            <a:r>
              <a:rPr lang="ca-ES" dirty="0" smtClean="0">
                <a:solidFill>
                  <a:srgbClr val="971518"/>
                </a:solidFill>
              </a:rPr>
              <a:t>Estado</a:t>
            </a:r>
            <a:endParaRPr lang="es-ES" dirty="0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54060" y="1209674"/>
            <a:ext cx="8222395" cy="414507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992887" cy="37942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1115616" y="51108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Contáctenos</a:t>
            </a:r>
            <a:endParaRPr lang="es-ES" dirty="0"/>
          </a:p>
          <a:p>
            <a:r>
              <a:rPr lang="es-ES" b="1" dirty="0"/>
              <a:t>Teléfonos:</a:t>
            </a:r>
            <a:r>
              <a:rPr lang="es-ES" dirty="0"/>
              <a:t> 915958000 (Centralita) </a:t>
            </a:r>
          </a:p>
          <a:p>
            <a:r>
              <a:rPr lang="es-ES" b="1" dirty="0"/>
              <a:t>De lunes a viernes: de 9 a 14h</a:t>
            </a:r>
            <a:r>
              <a:rPr lang="es-ES" dirty="0"/>
              <a:t> </a:t>
            </a:r>
          </a:p>
          <a:p>
            <a:r>
              <a:rPr lang="es-ES" b="1" dirty="0"/>
              <a:t>E-Mail:</a:t>
            </a:r>
            <a:r>
              <a:rPr lang="es-ES" dirty="0"/>
              <a:t> rolece@hacienda.gob.es </a:t>
            </a:r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136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63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4 Rectángulo"/>
          <p:cNvSpPr>
            <a:spLocks noChangeArrowheads="1"/>
          </p:cNvSpPr>
          <p:nvPr/>
        </p:nvSpPr>
        <p:spPr bwMode="auto">
          <a:xfrm>
            <a:off x="20638" y="1209675"/>
            <a:ext cx="9123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ca-ES" dirty="0" smtClean="0">
                <a:solidFill>
                  <a:srgbClr val="971518"/>
                </a:solidFill>
              </a:rPr>
              <a:t>ROLECE: Registro </a:t>
            </a:r>
            <a:r>
              <a:rPr lang="ca-ES" dirty="0">
                <a:solidFill>
                  <a:srgbClr val="971518"/>
                </a:solidFill>
              </a:rPr>
              <a:t>Oficial de Licitadores y Empresas </a:t>
            </a:r>
            <a:r>
              <a:rPr lang="ca-ES" dirty="0" err="1">
                <a:solidFill>
                  <a:srgbClr val="971518"/>
                </a:solidFill>
              </a:rPr>
              <a:t>Clasificadas</a:t>
            </a:r>
            <a:r>
              <a:rPr lang="ca-ES" dirty="0">
                <a:solidFill>
                  <a:srgbClr val="971518"/>
                </a:solidFill>
              </a:rPr>
              <a:t> del </a:t>
            </a:r>
            <a:r>
              <a:rPr lang="ca-ES" dirty="0" smtClean="0">
                <a:solidFill>
                  <a:srgbClr val="971518"/>
                </a:solidFill>
              </a:rPr>
              <a:t>Estado</a:t>
            </a:r>
            <a:endParaRPr lang="es-ES" dirty="0">
              <a:solidFill>
                <a:srgbClr val="971518"/>
              </a:solidFill>
            </a:endParaRPr>
          </a:p>
        </p:txBody>
      </p:sp>
      <p:sp>
        <p:nvSpPr>
          <p:cNvPr id="91144" name="6 Rectángulo"/>
          <p:cNvSpPr>
            <a:spLocks noChangeArrowheads="1"/>
          </p:cNvSpPr>
          <p:nvPr/>
        </p:nvSpPr>
        <p:spPr bwMode="auto">
          <a:xfrm>
            <a:off x="454059" y="1209675"/>
            <a:ext cx="8150389" cy="43665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1145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666" y="1873583"/>
            <a:ext cx="5393055" cy="42049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6948264" y="206084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C00000"/>
                </a:solidFill>
              </a:rPr>
              <a:t>Exemple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s-ES" dirty="0" err="1" smtClean="0">
                <a:solidFill>
                  <a:srgbClr val="C00000"/>
                </a:solidFill>
              </a:rPr>
              <a:t>Inscripció</a:t>
            </a:r>
            <a:r>
              <a:rPr lang="es-ES" dirty="0" smtClean="0">
                <a:solidFill>
                  <a:srgbClr val="C00000"/>
                </a:solidFill>
              </a:rPr>
              <a:t> OK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1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638" y="55721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2104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2317750"/>
            <a:ext cx="58039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6" name="1 Rectángulo"/>
          <p:cNvSpPr>
            <a:spLocks noChangeArrowheads="1"/>
          </p:cNvSpPr>
          <p:nvPr/>
        </p:nvSpPr>
        <p:spPr bwMode="auto">
          <a:xfrm>
            <a:off x="6407150" y="2924175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800">
                <a:hlinkClick r:id="rId5"/>
              </a:rPr>
              <a:t>https://contractaciopublica.gencat.cat/ecofin_sobre/AppJava/views/ajuda/empreses/index.xhtml?set-locale=ca_ES</a:t>
            </a:r>
            <a:endParaRPr lang="es-ES" sz="800"/>
          </a:p>
        </p:txBody>
      </p:sp>
      <p:pic>
        <p:nvPicPr>
          <p:cNvPr id="675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8500"/>
            <a:ext cx="3611563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8" name="8 Rectángulo"/>
          <p:cNvSpPr>
            <a:spLocks noChangeArrowheads="1"/>
          </p:cNvSpPr>
          <p:nvPr/>
        </p:nvSpPr>
        <p:spPr bwMode="auto">
          <a:xfrm>
            <a:off x="20638" y="1209675"/>
            <a:ext cx="559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Licitació electrònica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92169" name="6 Rectángulo"/>
          <p:cNvSpPr>
            <a:spLocks noChangeArrowheads="1"/>
          </p:cNvSpPr>
          <p:nvPr/>
        </p:nvSpPr>
        <p:spPr bwMode="auto">
          <a:xfrm>
            <a:off x="487363" y="1271588"/>
            <a:ext cx="2212975" cy="30797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170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6972300" y="3819525"/>
            <a:ext cx="196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800" dirty="0">
                <a:hlinkClick r:id="rId7"/>
              </a:rPr>
              <a:t>https://contractaciopublica.gencat.cat/ecofin_sobre/AppJava/views/ajuda/empreses/video.xhtml</a:t>
            </a:r>
            <a:endParaRPr lang="es-ES" sz="800" dirty="0"/>
          </a:p>
        </p:txBody>
      </p:sp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25963"/>
            <a:ext cx="2130425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987675" y="4508500"/>
            <a:ext cx="3611563" cy="1149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6 Rectángulo"/>
          <p:cNvSpPr>
            <a:spLocks noChangeArrowheads="1"/>
          </p:cNvSpPr>
          <p:nvPr/>
        </p:nvSpPr>
        <p:spPr bwMode="auto">
          <a:xfrm>
            <a:off x="606425" y="3895725"/>
            <a:ext cx="2093913" cy="2179638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326" y="1073150"/>
            <a:ext cx="194892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335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93192" name="1 CuadroTexto"/>
          <p:cNvSpPr txBox="1">
            <a:spLocks noChangeArrowheads="1"/>
          </p:cNvSpPr>
          <p:nvPr/>
        </p:nvSpPr>
        <p:spPr bwMode="auto">
          <a:xfrm>
            <a:off x="1160463" y="1241425"/>
            <a:ext cx="637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b="1" dirty="0">
                <a:solidFill>
                  <a:srgbClr val="CC0000"/>
                </a:solidFill>
              </a:rPr>
              <a:t>Resum de Passos per presentar una licitació electrònica</a:t>
            </a:r>
            <a:endParaRPr lang="es-ES" b="1" dirty="0">
              <a:solidFill>
                <a:srgbClr val="CC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282711" y="1844824"/>
            <a:ext cx="73805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rgbClr val="CC0000"/>
                </a:solidFill>
              </a:rPr>
              <a:t>1</a:t>
            </a:r>
            <a:r>
              <a:rPr lang="ca-ES" b="1" dirty="0" smtClean="0">
                <a:solidFill>
                  <a:srgbClr val="CC0000"/>
                </a:solidFill>
              </a:rPr>
              <a:t>er localitzar l’anunci de licitació al portal</a:t>
            </a:r>
          </a:p>
          <a:p>
            <a:r>
              <a:rPr lang="es-ES" dirty="0" smtClean="0"/>
              <a:t>     en </a:t>
            </a:r>
            <a:r>
              <a:rPr lang="es-ES" dirty="0"/>
              <a:t>el portal de </a:t>
            </a:r>
            <a:r>
              <a:rPr lang="es-ES" dirty="0" err="1" smtClean="0"/>
              <a:t>contractació</a:t>
            </a:r>
            <a:r>
              <a:rPr lang="es-ES" dirty="0" smtClean="0"/>
              <a:t> </a:t>
            </a:r>
            <a:r>
              <a:rPr lang="es-ES" dirty="0"/>
              <a:t>publica </a:t>
            </a:r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contractaciopublica.gencat.cat</a:t>
            </a:r>
            <a:endParaRPr lang="es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b="1" dirty="0">
                <a:solidFill>
                  <a:srgbClr val="CC0000"/>
                </a:solidFill>
              </a:rPr>
              <a:t>2on Clicar a </a:t>
            </a:r>
            <a:r>
              <a:rPr lang="ca-ES" b="1" dirty="0" err="1">
                <a:solidFill>
                  <a:srgbClr val="CC0000"/>
                </a:solidFill>
              </a:rPr>
              <a:t>eLicita</a:t>
            </a:r>
            <a:r>
              <a:rPr lang="ca-ES" dirty="0" smtClean="0"/>
              <a:t>: Presentar oferta via sobre digital</a:t>
            </a:r>
          </a:p>
          <a:p>
            <a:r>
              <a:rPr lang="ca-ES" dirty="0"/>
              <a:t>	</a:t>
            </a:r>
            <a:r>
              <a:rPr lang="ca-ES" dirty="0" smtClean="0"/>
              <a:t>	 S’obrirà el formulari d’inscripció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3350526" cy="142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6 Rectángulo"/>
          <p:cNvSpPr>
            <a:spLocks noChangeArrowheads="1"/>
          </p:cNvSpPr>
          <p:nvPr/>
        </p:nvSpPr>
        <p:spPr bwMode="auto">
          <a:xfrm>
            <a:off x="1043608" y="1271588"/>
            <a:ext cx="6495430" cy="30797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892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93192" name="1 CuadroTexto"/>
          <p:cNvSpPr txBox="1">
            <a:spLocks noChangeArrowheads="1"/>
          </p:cNvSpPr>
          <p:nvPr/>
        </p:nvSpPr>
        <p:spPr bwMode="auto">
          <a:xfrm>
            <a:off x="1160463" y="1241425"/>
            <a:ext cx="637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b="1" dirty="0">
                <a:solidFill>
                  <a:srgbClr val="CC0000"/>
                </a:solidFill>
              </a:rPr>
              <a:t>Resum de Passos per presentar una licitació electrònica</a:t>
            </a:r>
            <a:endParaRPr lang="es-ES" b="1" dirty="0">
              <a:solidFill>
                <a:srgbClr val="CC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84482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C0000"/>
                </a:solidFill>
              </a:rPr>
              <a:t>3er Registre de </a:t>
            </a:r>
            <a:r>
              <a:rPr lang="es-ES" b="1" dirty="0" err="1">
                <a:solidFill>
                  <a:srgbClr val="CC0000"/>
                </a:solidFill>
              </a:rPr>
              <a:t>l’oferta</a:t>
            </a:r>
            <a:r>
              <a:rPr lang="es-ES" b="1" dirty="0">
                <a:solidFill>
                  <a:srgbClr val="CC0000"/>
                </a:solidFill>
              </a:rPr>
              <a:t> </a:t>
            </a:r>
          </a:p>
          <a:p>
            <a:r>
              <a:rPr lang="es-ES" dirty="0"/>
              <a:t>Una vegada </a:t>
            </a:r>
            <a:r>
              <a:rPr lang="es-ES" dirty="0" err="1"/>
              <a:t>emplenades</a:t>
            </a:r>
            <a:r>
              <a:rPr lang="es-ES" dirty="0"/>
              <a:t> les </a:t>
            </a:r>
            <a:r>
              <a:rPr lang="es-ES" dirty="0" err="1"/>
              <a:t>dades</a:t>
            </a:r>
            <a:r>
              <a:rPr lang="es-ES" dirty="0"/>
              <a:t> del </a:t>
            </a:r>
            <a:r>
              <a:rPr lang="es-ES" dirty="0" err="1"/>
              <a:t>formulari</a:t>
            </a:r>
            <a:r>
              <a:rPr lang="es-ES" dirty="0"/>
              <a:t>, </a:t>
            </a:r>
            <a:r>
              <a:rPr lang="es-ES" dirty="0" smtClean="0"/>
              <a:t>clicar </a:t>
            </a:r>
            <a:r>
              <a:rPr lang="es-ES" dirty="0"/>
              <a:t>el botó “</a:t>
            </a:r>
            <a:r>
              <a:rPr lang="es-ES" i="1" dirty="0"/>
              <a:t>Registrar-se</a:t>
            </a:r>
            <a:r>
              <a:rPr lang="es-ES" dirty="0"/>
              <a:t>” per </a:t>
            </a:r>
            <a:r>
              <a:rPr lang="es-ES" dirty="0" err="1"/>
              <a:t>passar</a:t>
            </a:r>
            <a:r>
              <a:rPr lang="es-ES" dirty="0"/>
              <a:t> al </a:t>
            </a:r>
            <a:r>
              <a:rPr lang="es-ES" dirty="0" err="1"/>
              <a:t>següent</a:t>
            </a:r>
            <a:r>
              <a:rPr lang="es-ES" dirty="0"/>
              <a:t> </a:t>
            </a:r>
            <a:r>
              <a:rPr lang="es-ES" dirty="0" err="1"/>
              <a:t>pas</a:t>
            </a:r>
            <a:r>
              <a:rPr lang="es-ES" dirty="0"/>
              <a:t>. 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2105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92189"/>
            <a:ext cx="31718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416766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C0000"/>
                </a:solidFill>
              </a:rPr>
              <a:t>4art </a:t>
            </a:r>
            <a:r>
              <a:rPr lang="es-ES" b="1" dirty="0" err="1" smtClean="0">
                <a:solidFill>
                  <a:srgbClr val="CC0000"/>
                </a:solidFill>
              </a:rPr>
              <a:t>Activació</a:t>
            </a:r>
            <a:r>
              <a:rPr lang="es-ES" b="1" dirty="0" smtClean="0">
                <a:solidFill>
                  <a:srgbClr val="CC0000"/>
                </a:solidFill>
              </a:rPr>
              <a:t> </a:t>
            </a:r>
            <a:r>
              <a:rPr lang="es-ES" b="1" dirty="0">
                <a:solidFill>
                  <a:srgbClr val="CC0000"/>
                </a:solidFill>
              </a:rPr>
              <a:t>de </a:t>
            </a:r>
            <a:r>
              <a:rPr lang="es-ES" b="1" dirty="0" err="1">
                <a:solidFill>
                  <a:srgbClr val="CC0000"/>
                </a:solidFill>
              </a:rPr>
              <a:t>l’oferta</a:t>
            </a:r>
            <a:endParaRPr lang="es-ES" b="1" dirty="0">
              <a:solidFill>
                <a:srgbClr val="CC0000"/>
              </a:solidFill>
            </a:endParaRPr>
          </a:p>
          <a:p>
            <a:r>
              <a:rPr lang="es-ES" dirty="0" err="1" smtClean="0"/>
              <a:t>Acabat</a:t>
            </a:r>
            <a:r>
              <a:rPr lang="es-ES" dirty="0" smtClean="0"/>
              <a:t> </a:t>
            </a:r>
            <a:r>
              <a:rPr lang="es-ES" dirty="0"/>
              <a:t>el registre </a:t>
            </a:r>
            <a:r>
              <a:rPr lang="es-ES" dirty="0" err="1"/>
              <a:t>d’inscripció</a:t>
            </a:r>
            <a:r>
              <a:rPr lang="es-ES" dirty="0"/>
              <a:t> es crea </a:t>
            </a:r>
            <a:r>
              <a:rPr lang="es-ES" dirty="0" err="1"/>
              <a:t>l’espai</a:t>
            </a:r>
            <a:r>
              <a:rPr lang="es-ES" dirty="0"/>
              <a:t> per </a:t>
            </a:r>
            <a:r>
              <a:rPr lang="es-ES" dirty="0" err="1"/>
              <a:t>realitzar</a:t>
            </a:r>
            <a:r>
              <a:rPr lang="es-ES" dirty="0"/>
              <a:t> </a:t>
            </a:r>
            <a:r>
              <a:rPr lang="es-ES" dirty="0" err="1"/>
              <a:t>l’oferta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i </a:t>
            </a:r>
            <a:r>
              <a:rPr lang="es-ES" dirty="0" err="1"/>
              <a:t>s’envia</a:t>
            </a:r>
            <a:r>
              <a:rPr lang="es-ES" dirty="0"/>
              <a:t> un </a:t>
            </a:r>
            <a:r>
              <a:rPr lang="es-ES" dirty="0" err="1"/>
              <a:t>correu</a:t>
            </a:r>
            <a:r>
              <a:rPr lang="es-ES" dirty="0"/>
              <a:t> </a:t>
            </a:r>
            <a:r>
              <a:rPr lang="es-ES" dirty="0" err="1"/>
              <a:t>electrònic</a:t>
            </a:r>
            <a:r>
              <a:rPr lang="es-ES" dirty="0"/>
              <a:t> a </a:t>
            </a:r>
            <a:r>
              <a:rPr lang="es-ES" dirty="0" err="1"/>
              <a:t>tots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contactes </a:t>
            </a:r>
            <a:r>
              <a:rPr lang="es-ES" dirty="0" err="1"/>
              <a:t>introduïts</a:t>
            </a:r>
            <a:r>
              <a:rPr lang="es-ES" dirty="0"/>
              <a:t> </a:t>
            </a:r>
            <a:r>
              <a:rPr lang="es-ES" dirty="0" err="1"/>
              <a:t>prèviament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al </a:t>
            </a:r>
            <a:r>
              <a:rPr lang="es-ES" dirty="0" err="1"/>
              <a:t>formulari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l’enllaç</a:t>
            </a:r>
            <a:r>
              <a:rPr lang="es-ES" dirty="0"/>
              <a:t> per poder activar-la.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689" y="5170884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6 Rectángulo"/>
          <p:cNvSpPr>
            <a:spLocks noChangeArrowheads="1"/>
          </p:cNvSpPr>
          <p:nvPr/>
        </p:nvSpPr>
        <p:spPr bwMode="auto">
          <a:xfrm>
            <a:off x="1043608" y="1271588"/>
            <a:ext cx="6495430" cy="30797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448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93189" name="1 CuadroTexto"/>
          <p:cNvSpPr txBox="1">
            <a:spLocks noChangeArrowheads="1"/>
          </p:cNvSpPr>
          <p:nvPr/>
        </p:nvSpPr>
        <p:spPr bwMode="auto">
          <a:xfrm>
            <a:off x="1547813" y="2205038"/>
            <a:ext cx="57753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>
                <a:solidFill>
                  <a:srgbClr val="CC0000"/>
                </a:solidFill>
              </a:rPr>
              <a:t>1- Activació de l’oferta: enllaç via correu electrònic</a:t>
            </a:r>
          </a:p>
          <a:p>
            <a:pPr eaLnBrk="1" hangingPunct="1"/>
            <a:endParaRPr lang="ca-ES">
              <a:solidFill>
                <a:srgbClr val="CC0000"/>
              </a:solidFill>
            </a:endParaRPr>
          </a:p>
          <a:p>
            <a:pPr eaLnBrk="1" hangingPunct="1"/>
            <a:r>
              <a:rPr lang="ca-ES">
                <a:solidFill>
                  <a:srgbClr val="CC0000"/>
                </a:solidFill>
              </a:rPr>
              <a:t>2- Preparació documentació dels sobres (sobre digital)</a:t>
            </a:r>
          </a:p>
          <a:p>
            <a:pPr eaLnBrk="1" hangingPunct="1"/>
            <a:endParaRPr lang="ca-ES">
              <a:solidFill>
                <a:srgbClr val="CC0000"/>
              </a:solidFill>
            </a:endParaRPr>
          </a:p>
          <a:p>
            <a:pPr eaLnBrk="1" hangingPunct="1"/>
            <a:r>
              <a:rPr lang="ca-ES">
                <a:solidFill>
                  <a:srgbClr val="CC0000"/>
                </a:solidFill>
              </a:rPr>
              <a:t>3- Tancar l’oferta</a:t>
            </a:r>
          </a:p>
          <a:p>
            <a:pPr eaLnBrk="1" hangingPunct="1"/>
            <a:endParaRPr lang="ca-ES">
              <a:solidFill>
                <a:srgbClr val="CC0000"/>
              </a:solidFill>
            </a:endParaRPr>
          </a:p>
          <a:p>
            <a:pPr eaLnBrk="1" hangingPunct="1"/>
            <a:r>
              <a:rPr lang="ca-ES">
                <a:solidFill>
                  <a:srgbClr val="CC0000"/>
                </a:solidFill>
              </a:rPr>
              <a:t>4- Presentar l’oferta</a:t>
            </a:r>
            <a:endParaRPr lang="es-ES">
              <a:solidFill>
                <a:srgbClr val="CC0000"/>
              </a:solidFill>
            </a:endParaRPr>
          </a:p>
        </p:txBody>
      </p:sp>
      <p:sp>
        <p:nvSpPr>
          <p:cNvPr id="93190" name="1 CuadroTexto"/>
          <p:cNvSpPr txBox="1">
            <a:spLocks noChangeArrowheads="1"/>
          </p:cNvSpPr>
          <p:nvPr/>
        </p:nvSpPr>
        <p:spPr bwMode="auto">
          <a:xfrm>
            <a:off x="5292725" y="4508500"/>
            <a:ext cx="2506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Oferta presentada!</a:t>
            </a:r>
          </a:p>
          <a:p>
            <a:pPr eaLnBrk="1" hangingPunct="1"/>
            <a:r>
              <a:rPr lang="ca-ES"/>
              <a:t>Esmenes i aclariments</a:t>
            </a:r>
            <a:endParaRPr lang="es-ES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93738" y="1919288"/>
            <a:ext cx="7248525" cy="236061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3192" name="1 CuadroTexto"/>
          <p:cNvSpPr txBox="1">
            <a:spLocks noChangeArrowheads="1"/>
          </p:cNvSpPr>
          <p:nvPr/>
        </p:nvSpPr>
        <p:spPr bwMode="auto">
          <a:xfrm>
            <a:off x="1160463" y="1241425"/>
            <a:ext cx="637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b="1" dirty="0">
                <a:solidFill>
                  <a:srgbClr val="CC0000"/>
                </a:solidFill>
              </a:rPr>
              <a:t>Resum de Passos per presentar una licitació electrònica</a:t>
            </a:r>
            <a:endParaRPr lang="es-ES" b="1" dirty="0">
              <a:solidFill>
                <a:srgbClr val="CC0000"/>
              </a:solidFill>
            </a:endParaRP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1043608" y="1271588"/>
            <a:ext cx="6495430" cy="30797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7769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94213" name="1 CuadroTexto"/>
          <p:cNvSpPr txBox="1">
            <a:spLocks noChangeArrowheads="1"/>
          </p:cNvSpPr>
          <p:nvPr/>
        </p:nvSpPr>
        <p:spPr bwMode="auto">
          <a:xfrm>
            <a:off x="434975" y="1268413"/>
            <a:ext cx="82740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dirty="0">
                <a:solidFill>
                  <a:srgbClr val="CC0000"/>
                </a:solidFill>
              </a:rPr>
              <a:t>Per presentar l’oferta via sobre digital</a:t>
            </a:r>
          </a:p>
          <a:p>
            <a:pPr eaLnBrk="1" hangingPunct="1"/>
            <a:endParaRPr lang="ca-ES" sz="800" dirty="0"/>
          </a:p>
          <a:p>
            <a:pPr eaLnBrk="1" hangingPunct="1"/>
            <a:r>
              <a:rPr lang="ca-ES" sz="1400" b="1" dirty="0"/>
              <a:t>Sobre digital</a:t>
            </a:r>
            <a:r>
              <a:rPr lang="ca-ES" sz="1400" dirty="0"/>
              <a:t>: eina que permet tenir espai reservat per a elaborar l’oferta, es van penjant els documents...</a:t>
            </a:r>
          </a:p>
          <a:p>
            <a:pPr eaLnBrk="1" hangingPunct="1"/>
            <a:endParaRPr lang="ca-ES" sz="800" dirty="0"/>
          </a:p>
          <a:p>
            <a:pPr eaLnBrk="1" hangingPunct="1"/>
            <a:r>
              <a:rPr lang="ca-ES" sz="1400" b="1" dirty="0"/>
              <a:t>Formulari d’inscripció</a:t>
            </a:r>
            <a:r>
              <a:rPr lang="ca-ES" sz="1400" dirty="0"/>
              <a:t>: Dades de l’empresa, o de l’UTE...</a:t>
            </a:r>
          </a:p>
          <a:p>
            <a:pPr eaLnBrk="1" hangingPunct="1"/>
            <a:endParaRPr lang="ca-ES" sz="800" dirty="0"/>
          </a:p>
          <a:p>
            <a:pPr eaLnBrk="1" hangingPunct="1"/>
            <a:r>
              <a:rPr lang="ca-ES" sz="1400" b="1" dirty="0"/>
              <a:t>Activació de l’oferta </a:t>
            </a:r>
            <a:r>
              <a:rPr lang="ca-ES" sz="1400" dirty="0"/>
              <a:t>via comerç electrònic ( sobre digital)</a:t>
            </a:r>
          </a:p>
          <a:p>
            <a:pPr lvl="1" eaLnBrk="1" hangingPunct="1"/>
            <a:r>
              <a:rPr lang="ca-ES" sz="1400" dirty="0"/>
              <a:t>Ens enviaran al </a:t>
            </a:r>
            <a:r>
              <a:rPr lang="ca-ES" sz="1400" u="sng" dirty="0"/>
              <a:t>correu electrònic un enllaç per accedir a l’espai per preparar l’oferta</a:t>
            </a:r>
          </a:p>
          <a:p>
            <a:pPr eaLnBrk="1" hangingPunct="1"/>
            <a:endParaRPr lang="ca-ES" sz="800" dirty="0"/>
          </a:p>
          <a:p>
            <a:pPr eaLnBrk="1" hangingPunct="1"/>
            <a:r>
              <a:rPr lang="ca-ES" sz="1400" b="1" dirty="0"/>
              <a:t>Preparació documentació dels sobres</a:t>
            </a:r>
            <a:r>
              <a:rPr lang="ca-ES" sz="1400" dirty="0"/>
              <a:t>: </a:t>
            </a:r>
          </a:p>
          <a:p>
            <a:pPr lvl="1" eaLnBrk="1" hangingPunct="1"/>
            <a:r>
              <a:rPr lang="ca-ES" sz="1400" dirty="0"/>
              <a:t>paraules clau Introduir-les i VALIDAR-LES</a:t>
            </a:r>
          </a:p>
          <a:p>
            <a:pPr lvl="1" eaLnBrk="1" hangingPunct="1"/>
            <a:endParaRPr lang="ca-ES" sz="800" dirty="0"/>
          </a:p>
          <a:p>
            <a:pPr lvl="1" eaLnBrk="1" hangingPunct="1"/>
            <a:r>
              <a:rPr lang="ca-ES" sz="1400" dirty="0"/>
              <a:t>Preparació Sobre A: Omplir la plantilla i pujar-la a sobre digital</a:t>
            </a:r>
          </a:p>
          <a:p>
            <a:pPr lvl="1" eaLnBrk="1" hangingPunct="1"/>
            <a:r>
              <a:rPr lang="ca-ES" sz="1400" dirty="0"/>
              <a:t>Preparació «Altres sobres»: Omplir informació, paraules clau per xifrar documents, validar-les</a:t>
            </a:r>
          </a:p>
          <a:p>
            <a:pPr lvl="1" eaLnBrk="1" hangingPunct="1"/>
            <a:endParaRPr lang="ca-ES" sz="800" dirty="0"/>
          </a:p>
          <a:p>
            <a:pPr lvl="1" eaLnBrk="1" hangingPunct="1"/>
            <a:r>
              <a:rPr lang="ca-ES" sz="1400" dirty="0"/>
              <a:t>Xifrar i desar documents</a:t>
            </a:r>
          </a:p>
          <a:p>
            <a:pPr lvl="1" eaLnBrk="1" hangingPunct="1"/>
            <a:r>
              <a:rPr lang="ca-ES" sz="1400" dirty="0"/>
              <a:t>Vista prèvia (Resum </a:t>
            </a:r>
            <a:r>
              <a:rPr lang="ca-ES" sz="1400" dirty="0" err="1"/>
              <a:t>pdf</a:t>
            </a:r>
            <a:r>
              <a:rPr lang="ca-ES" sz="1400" dirty="0"/>
              <a:t>)</a:t>
            </a:r>
          </a:p>
          <a:p>
            <a:pPr lvl="1" eaLnBrk="1" hangingPunct="1"/>
            <a:r>
              <a:rPr lang="ca-ES" sz="1400" dirty="0"/>
              <a:t>Tancar oferta</a:t>
            </a:r>
          </a:p>
          <a:p>
            <a:pPr eaLnBrk="1" hangingPunct="1"/>
            <a:endParaRPr lang="ca-ES" sz="800" dirty="0"/>
          </a:p>
          <a:p>
            <a:pPr eaLnBrk="1" hangingPunct="1"/>
            <a:r>
              <a:rPr lang="ca-ES" sz="1400" b="1" dirty="0"/>
              <a:t>Presentar oferta</a:t>
            </a:r>
          </a:p>
          <a:p>
            <a:pPr lvl="1" eaLnBrk="1" hangingPunct="1"/>
            <a:r>
              <a:rPr lang="ca-ES" sz="1400" dirty="0"/>
              <a:t>Validació de paraules clau</a:t>
            </a:r>
          </a:p>
          <a:p>
            <a:pPr lvl="1" eaLnBrk="1" hangingPunct="1"/>
            <a:r>
              <a:rPr lang="ca-ES" sz="1400" dirty="0"/>
              <a:t>Descarrega del resum de l’oferta PDF (relació documents) </a:t>
            </a:r>
          </a:p>
          <a:p>
            <a:pPr lvl="1" eaLnBrk="1" hangingPunct="1"/>
            <a:r>
              <a:rPr lang="ca-ES" sz="1400" dirty="0"/>
              <a:t>Signar el resum amb certificat digital (fora de l’eina, per exemple amb opció </a:t>
            </a:r>
            <a:r>
              <a:rPr lang="ca-ES" sz="1400" dirty="0" err="1"/>
              <a:t>d’Adobe</a:t>
            </a:r>
            <a:r>
              <a:rPr lang="ca-ES" sz="1400" dirty="0"/>
              <a:t> Reader)</a:t>
            </a:r>
          </a:p>
          <a:p>
            <a:pPr lvl="1" eaLnBrk="1" hangingPunct="1"/>
            <a:r>
              <a:rPr lang="ca-ES" sz="1400" dirty="0"/>
              <a:t>Exportar resum de paraules clau i guardar-lo !!! Imprescindible per obrir documentació</a:t>
            </a:r>
            <a:endParaRPr lang="es-ES" sz="1400" dirty="0"/>
          </a:p>
          <a:p>
            <a:pPr eaLnBrk="1" hangingPunct="1"/>
            <a:endParaRPr lang="ca-ES" sz="1400" dirty="0"/>
          </a:p>
          <a:p>
            <a:pPr eaLnBrk="1" hangingPunct="1"/>
            <a:endParaRPr lang="es-ES" sz="1400" dirty="0"/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153987" y="1285314"/>
            <a:ext cx="8256587" cy="496887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942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574" y="1138777"/>
            <a:ext cx="733426" cy="68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081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619342" cy="245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3" y="1556792"/>
            <a:ext cx="7776865" cy="3240360"/>
          </a:xfrm>
          <a:prstGeom prst="rect">
            <a:avLst/>
          </a:prstGeom>
          <a:noFill/>
          <a:ln>
            <a:solidFill>
              <a:srgbClr val="971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67543" y="1556792"/>
            <a:ext cx="7776865" cy="324036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347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479675"/>
            <a:ext cx="52006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87775"/>
            <a:ext cx="50577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363" y="4457700"/>
            <a:ext cx="5146675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40" name="1 CuadroTexto"/>
          <p:cNvSpPr txBox="1">
            <a:spLocks noChangeArrowheads="1"/>
          </p:cNvSpPr>
          <p:nvPr/>
        </p:nvSpPr>
        <p:spPr bwMode="auto">
          <a:xfrm>
            <a:off x="1339850" y="1557338"/>
            <a:ext cx="530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>
                <a:solidFill>
                  <a:srgbClr val="CC0000"/>
                </a:solidFill>
              </a:rPr>
              <a:t>1- Activació de l’oferta: enllaç via correu electrònic</a:t>
            </a:r>
            <a:endParaRPr lang="es-ES">
              <a:solidFill>
                <a:srgbClr val="CC0000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827088" y="1514475"/>
            <a:ext cx="7115175" cy="42862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650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189288"/>
            <a:ext cx="5865812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188" y="4868863"/>
            <a:ext cx="57816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3" name="1 CuadroTexto"/>
          <p:cNvSpPr txBox="1">
            <a:spLocks noChangeArrowheads="1"/>
          </p:cNvSpPr>
          <p:nvPr/>
        </p:nvSpPr>
        <p:spPr bwMode="auto">
          <a:xfrm>
            <a:off x="539750" y="1341438"/>
            <a:ext cx="8064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>
                <a:solidFill>
                  <a:srgbClr val="CC0000"/>
                </a:solidFill>
              </a:rPr>
              <a:t>2- Preparació de l’oferta</a:t>
            </a:r>
          </a:p>
          <a:p>
            <a:pPr lvl="1" eaLnBrk="1" hangingPunct="1"/>
            <a:r>
              <a:rPr lang="ca-ES" sz="1600">
                <a:solidFill>
                  <a:srgbClr val="CC0000"/>
                </a:solidFill>
              </a:rPr>
              <a:t>Preparació documentació dels sobres: paraules clau. Introduir-les i VALIDAR-LES</a:t>
            </a:r>
          </a:p>
          <a:p>
            <a:pPr lvl="1" eaLnBrk="1" hangingPunct="1"/>
            <a:r>
              <a:rPr lang="ca-ES" sz="1600">
                <a:solidFill>
                  <a:srgbClr val="CC0000"/>
                </a:solidFill>
              </a:rPr>
              <a:t>Xifrar i desar documents</a:t>
            </a:r>
          </a:p>
          <a:p>
            <a:pPr lvl="1" eaLnBrk="1" hangingPunct="1"/>
            <a:r>
              <a:rPr lang="ca-ES" sz="1600">
                <a:solidFill>
                  <a:srgbClr val="CC0000"/>
                </a:solidFill>
              </a:rPr>
              <a:t>Vista prèvia (Resum pdf)</a:t>
            </a:r>
          </a:p>
          <a:p>
            <a:pPr lvl="1" eaLnBrk="1" hangingPunct="1"/>
            <a:endParaRPr lang="ca-ES" sz="1600">
              <a:solidFill>
                <a:srgbClr val="CC0000"/>
              </a:solidFill>
            </a:endParaRPr>
          </a:p>
          <a:p>
            <a:pPr eaLnBrk="1" hangingPunct="1"/>
            <a:r>
              <a:rPr lang="ca-ES">
                <a:solidFill>
                  <a:srgbClr val="CC0000"/>
                </a:solidFill>
              </a:rPr>
              <a:t>3- Tancar oferta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304800" y="1341438"/>
            <a:ext cx="3043238" cy="36512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57200" y="2608263"/>
            <a:ext cx="3043238" cy="36512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107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73150"/>
            <a:ext cx="6840537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971550" y="1844675"/>
            <a:ext cx="2160588" cy="2159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1123950" y="3789363"/>
            <a:ext cx="1287463" cy="2159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971550" y="2781300"/>
            <a:ext cx="1079500" cy="2159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5597525" y="5661025"/>
            <a:ext cx="1287463" cy="2159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5940425" y="6029325"/>
            <a:ext cx="944563" cy="2159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480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03338"/>
            <a:ext cx="4681537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0" name="1 CuadroTexto"/>
          <p:cNvSpPr txBox="1">
            <a:spLocks noChangeArrowheads="1"/>
          </p:cNvSpPr>
          <p:nvPr/>
        </p:nvSpPr>
        <p:spPr bwMode="auto">
          <a:xfrm>
            <a:off x="128588" y="1328738"/>
            <a:ext cx="3883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>
                <a:solidFill>
                  <a:srgbClr val="CC0000"/>
                </a:solidFill>
              </a:rPr>
              <a:t>4- Presentació de l’oferta</a:t>
            </a:r>
          </a:p>
          <a:p>
            <a:pPr lvl="1" eaLnBrk="1" hangingPunct="1">
              <a:buFont typeface="Arial" charset="0"/>
              <a:buChar char="•"/>
            </a:pPr>
            <a:r>
              <a:rPr lang="ca-ES" sz="1600">
                <a:solidFill>
                  <a:srgbClr val="CC0000"/>
                </a:solidFill>
              </a:rPr>
              <a:t>Validació de paraules clau</a:t>
            </a:r>
          </a:p>
          <a:p>
            <a:pPr lvl="1" eaLnBrk="1" hangingPunct="1">
              <a:buFont typeface="Arial" charset="0"/>
              <a:buChar char="•"/>
            </a:pPr>
            <a:r>
              <a:rPr lang="ca-ES" sz="1600">
                <a:solidFill>
                  <a:srgbClr val="CC0000"/>
                </a:solidFill>
              </a:rPr>
              <a:t>Descarrega del resum de l’oferta </a:t>
            </a:r>
          </a:p>
          <a:p>
            <a:pPr lvl="1" eaLnBrk="1" hangingPunct="1"/>
            <a:r>
              <a:rPr lang="ca-ES" sz="1600">
                <a:solidFill>
                  <a:srgbClr val="CC0000"/>
                </a:solidFill>
              </a:rPr>
              <a:t>     PDF (relació documents) </a:t>
            </a:r>
          </a:p>
          <a:p>
            <a:pPr lvl="1" eaLnBrk="1" hangingPunct="1"/>
            <a:r>
              <a:rPr lang="ca-ES" sz="1600">
                <a:solidFill>
                  <a:srgbClr val="CC0000"/>
                </a:solidFill>
              </a:rPr>
              <a:t>    signar-lo amb certificat digital </a:t>
            </a:r>
          </a:p>
          <a:p>
            <a:pPr lvl="1" eaLnBrk="1" hangingPunct="1"/>
            <a:r>
              <a:rPr lang="ca-ES" sz="1600">
                <a:solidFill>
                  <a:srgbClr val="CC0000"/>
                </a:solidFill>
              </a:rPr>
              <a:t>    (fora de l’eina, per exemple </a:t>
            </a:r>
          </a:p>
          <a:p>
            <a:pPr lvl="1" eaLnBrk="1" hangingPunct="1"/>
            <a:r>
              <a:rPr lang="ca-ES" sz="1600">
                <a:solidFill>
                  <a:srgbClr val="CC0000"/>
                </a:solidFill>
              </a:rPr>
              <a:t>    amb Adobe Reader)</a:t>
            </a:r>
          </a:p>
          <a:p>
            <a:pPr lvl="1" eaLnBrk="1" hangingPunct="1">
              <a:buFont typeface="Arial" charset="0"/>
              <a:buChar char="•"/>
            </a:pPr>
            <a:r>
              <a:rPr lang="ca-ES" sz="1600">
                <a:solidFill>
                  <a:srgbClr val="CC0000"/>
                </a:solidFill>
              </a:rPr>
              <a:t>Exportar resum de paraules clau </a:t>
            </a:r>
          </a:p>
          <a:p>
            <a:pPr lvl="1" eaLnBrk="1" hangingPunct="1"/>
            <a:r>
              <a:rPr lang="ca-ES" sz="1600">
                <a:solidFill>
                  <a:srgbClr val="CC0000"/>
                </a:solidFill>
              </a:rPr>
              <a:t>     i desar-lo al pc</a:t>
            </a:r>
            <a:endParaRPr lang="es-ES" sz="1600">
              <a:solidFill>
                <a:srgbClr val="CC0000"/>
              </a:solidFill>
            </a:endParaRPr>
          </a:p>
        </p:txBody>
      </p:sp>
      <p:pic>
        <p:nvPicPr>
          <p:cNvPr id="983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7388" y="2901950"/>
            <a:ext cx="3984625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5370513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03688"/>
            <a:ext cx="51244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3988" y="1341438"/>
            <a:ext cx="3043237" cy="363537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508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993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38" y="1089025"/>
            <a:ext cx="61468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16200"/>
            <a:ext cx="63341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1619250" y="2616200"/>
            <a:ext cx="1944688" cy="2159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1476375" y="4868863"/>
            <a:ext cx="1655763" cy="2159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655638" y="1089025"/>
            <a:ext cx="2638425" cy="34925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541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100357" name="1 Rectángulo"/>
          <p:cNvSpPr>
            <a:spLocks noChangeArrowheads="1"/>
          </p:cNvSpPr>
          <p:nvPr/>
        </p:nvSpPr>
        <p:spPr bwMode="auto">
          <a:xfrm>
            <a:off x="5076825" y="1557338"/>
            <a:ext cx="367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800">
                <a:hlinkClick r:id="rId3"/>
              </a:rPr>
              <a:t>https://www.aoc.cat/portal-suport/e-contractacio/idservei/econtractacio/</a:t>
            </a:r>
            <a:endParaRPr lang="es-ES" sz="800"/>
          </a:p>
          <a:p>
            <a:endParaRPr lang="es-ES" sz="800"/>
          </a:p>
        </p:txBody>
      </p:sp>
      <p:sp>
        <p:nvSpPr>
          <p:cNvPr id="100358" name="2 Rectángulo"/>
          <p:cNvSpPr>
            <a:spLocks noChangeArrowheads="1"/>
          </p:cNvSpPr>
          <p:nvPr/>
        </p:nvSpPr>
        <p:spPr bwMode="auto">
          <a:xfrm>
            <a:off x="4892675" y="1916113"/>
            <a:ext cx="3889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800">
                <a:hlinkClick r:id="rId4"/>
              </a:rPr>
              <a:t>https://contractaciopublica.gencat.cat/ecofin_sobre/AppJava/views/ajuda/empreses/video.xhtml</a:t>
            </a:r>
            <a:endParaRPr lang="es-ES" sz="800"/>
          </a:p>
        </p:txBody>
      </p:sp>
      <p:pic>
        <p:nvPicPr>
          <p:cNvPr id="1003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5976937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60" name="1 CuadroTexto"/>
          <p:cNvSpPr txBox="1">
            <a:spLocks noChangeArrowheads="1"/>
          </p:cNvSpPr>
          <p:nvPr/>
        </p:nvSpPr>
        <p:spPr bwMode="auto">
          <a:xfrm>
            <a:off x="3044825" y="1550988"/>
            <a:ext cx="1527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FAQS</a:t>
            </a:r>
          </a:p>
          <a:p>
            <a:pPr eaLnBrk="1" hangingPunct="1"/>
            <a:r>
              <a:rPr lang="ca-ES"/>
              <a:t>Video tutorial</a:t>
            </a:r>
            <a:endParaRPr lang="es-E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700338" y="1557338"/>
            <a:ext cx="2025650" cy="79216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533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53975" y="557213"/>
            <a:ext cx="925195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13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0675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900113" y="2492375"/>
            <a:ext cx="3384550" cy="431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923925" y="3789363"/>
            <a:ext cx="6888163" cy="431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923925" y="4248150"/>
            <a:ext cx="6888163" cy="7651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330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638" y="612775"/>
            <a:ext cx="9144000" cy="515938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1 Rectángulo"/>
          <p:cNvSpPr>
            <a:spLocks noChangeArrowheads="1"/>
          </p:cNvSpPr>
          <p:nvPr/>
        </p:nvSpPr>
        <p:spPr bwMode="auto">
          <a:xfrm>
            <a:off x="5618163" y="1344613"/>
            <a:ext cx="298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a-ES" sz="800"/>
          </a:p>
          <a:p>
            <a:r>
              <a:rPr lang="es-ES" sz="800">
                <a:hlinkClick r:id="rId3"/>
              </a:rPr>
              <a:t>https://contractaciopublica.gencat.cat/ecofin_sobre/AppJava/views/ajuda/empreses/index.xhtml?faces-redirect=true</a:t>
            </a:r>
            <a:endParaRPr lang="es-ES" sz="800"/>
          </a:p>
          <a:p>
            <a:endParaRPr lang="es-ES" sz="800"/>
          </a:p>
        </p:txBody>
      </p:sp>
      <p:sp>
        <p:nvSpPr>
          <p:cNvPr id="102405" name="8 Rectángulo"/>
          <p:cNvSpPr>
            <a:spLocks noChangeArrowheads="1"/>
          </p:cNvSpPr>
          <p:nvPr/>
        </p:nvSpPr>
        <p:spPr bwMode="auto">
          <a:xfrm>
            <a:off x="20638" y="1209675"/>
            <a:ext cx="559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Licitació electrònica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102406" name="6 Rectángulo"/>
          <p:cNvSpPr>
            <a:spLocks noChangeArrowheads="1"/>
          </p:cNvSpPr>
          <p:nvPr/>
        </p:nvSpPr>
        <p:spPr bwMode="auto">
          <a:xfrm>
            <a:off x="487363" y="1271588"/>
            <a:ext cx="2212975" cy="30797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240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7550"/>
            <a:ext cx="4594225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98650"/>
            <a:ext cx="3525838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492500" y="1844675"/>
            <a:ext cx="1079500" cy="576263"/>
          </a:xfrm>
          <a:prstGeom prst="roundRect">
            <a:avLst/>
          </a:prstGeom>
          <a:noFill/>
          <a:ln>
            <a:solidFill>
              <a:srgbClr val="971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2410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934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8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103429" name="1 CuadroTexto"/>
          <p:cNvSpPr txBox="1">
            <a:spLocks noChangeArrowheads="1"/>
          </p:cNvSpPr>
          <p:nvPr/>
        </p:nvSpPr>
        <p:spPr bwMode="auto">
          <a:xfrm>
            <a:off x="373063" y="1412875"/>
            <a:ext cx="3753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dirty="0"/>
              <a:t>EXEMPLE </a:t>
            </a:r>
            <a:r>
              <a:rPr lang="ca-ES" dirty="0" smtClean="0"/>
              <a:t> LICITACIÓ </a:t>
            </a:r>
            <a:r>
              <a:rPr lang="ca-ES" dirty="0"/>
              <a:t>DE PROVA</a:t>
            </a:r>
            <a:endParaRPr lang="es-ES" dirty="0"/>
          </a:p>
        </p:txBody>
      </p:sp>
      <p:pic>
        <p:nvPicPr>
          <p:cNvPr id="1034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12988"/>
            <a:ext cx="12842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852738"/>
            <a:ext cx="72612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2" name="1 Rectángulo"/>
          <p:cNvSpPr>
            <a:spLocks noChangeArrowheads="1"/>
          </p:cNvSpPr>
          <p:nvPr/>
        </p:nvSpPr>
        <p:spPr bwMode="auto">
          <a:xfrm>
            <a:off x="5940425" y="1395413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800" dirty="0">
                <a:hlinkClick r:id="rId5"/>
              </a:rPr>
              <a:t>https://contractaciopublica.gencat.cat/ecofin_sobre/AppJava/views/ajuda/empreses/ofertes_prova.xhtml</a:t>
            </a:r>
            <a:endParaRPr lang="es-ES" sz="800" dirty="0"/>
          </a:p>
          <a:p>
            <a:endParaRPr lang="es-ES" sz="800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95045" y="1412875"/>
            <a:ext cx="3910012" cy="30956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43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384300"/>
            <a:ext cx="793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576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445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73238"/>
            <a:ext cx="7924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46600"/>
            <a:ext cx="450056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5" name="1 CuadroTexto"/>
          <p:cNvSpPr txBox="1">
            <a:spLocks noChangeArrowheads="1"/>
          </p:cNvSpPr>
          <p:nvPr/>
        </p:nvSpPr>
        <p:spPr bwMode="auto">
          <a:xfrm>
            <a:off x="457844" y="1395754"/>
            <a:ext cx="3753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dirty="0"/>
              <a:t>EXEMPLE </a:t>
            </a:r>
            <a:r>
              <a:rPr lang="ca-ES" dirty="0" smtClean="0"/>
              <a:t> LICITACIÓ </a:t>
            </a:r>
            <a:r>
              <a:rPr lang="ca-ES" dirty="0"/>
              <a:t>DE PROVA</a:t>
            </a:r>
            <a:endParaRPr lang="es-ES" dirty="0"/>
          </a:p>
        </p:txBody>
      </p:sp>
      <p:pic>
        <p:nvPicPr>
          <p:cNvPr id="10445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089025"/>
            <a:ext cx="18002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428985" y="1425079"/>
            <a:ext cx="3910012" cy="30956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25450" y="4214813"/>
            <a:ext cx="7602538" cy="30956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4459" name="1 CuadroTexto"/>
          <p:cNvSpPr txBox="1">
            <a:spLocks noChangeArrowheads="1"/>
          </p:cNvSpPr>
          <p:nvPr/>
        </p:nvSpPr>
        <p:spPr bwMode="auto">
          <a:xfrm>
            <a:off x="7380288" y="2813050"/>
            <a:ext cx="154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Activar oferta</a:t>
            </a:r>
            <a:endParaRPr lang="es-E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7308850" y="2813050"/>
            <a:ext cx="1616075" cy="36830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4461" name="1 CuadroTexto"/>
          <p:cNvSpPr txBox="1">
            <a:spLocks noChangeArrowheads="1"/>
          </p:cNvSpPr>
          <p:nvPr/>
        </p:nvSpPr>
        <p:spPr bwMode="auto">
          <a:xfrm>
            <a:off x="7751763" y="4654550"/>
            <a:ext cx="801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Mail 1</a:t>
            </a:r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7467600" y="4695825"/>
            <a:ext cx="1368425" cy="287338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405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8 CuadroTexto"/>
          <p:cNvSpPr txBox="1">
            <a:spLocks noChangeArrowheads="1"/>
          </p:cNvSpPr>
          <p:nvPr/>
        </p:nvSpPr>
        <p:spPr bwMode="auto">
          <a:xfrm>
            <a:off x="642938" y="1714500"/>
            <a:ext cx="41328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s-ES" sz="2000" dirty="0" err="1"/>
              <a:t>Documentació</a:t>
            </a:r>
            <a:r>
              <a:rPr lang="es-ES" sz="2000" dirty="0"/>
              <a:t>  del </a:t>
            </a:r>
            <a:r>
              <a:rPr lang="es-ES" sz="2000" dirty="0" err="1"/>
              <a:t>curs</a:t>
            </a:r>
            <a:r>
              <a:rPr lang="es-ES" sz="2000" dirty="0"/>
              <a:t> </a:t>
            </a:r>
            <a:r>
              <a:rPr lang="es-ES" sz="2000" dirty="0" err="1" smtClean="0"/>
              <a:t>Licitacions</a:t>
            </a:r>
            <a:endParaRPr lang="es-ES" sz="2000" dirty="0"/>
          </a:p>
        </p:txBody>
      </p:sp>
      <p:sp>
        <p:nvSpPr>
          <p:cNvPr id="11267" name="8 Rectángulo"/>
          <p:cNvSpPr>
            <a:spLocks noChangeArrowheads="1"/>
          </p:cNvSpPr>
          <p:nvPr/>
        </p:nvSpPr>
        <p:spPr bwMode="auto">
          <a:xfrm>
            <a:off x="571500" y="1714500"/>
            <a:ext cx="6072188" cy="715963"/>
          </a:xfrm>
          <a:prstGeom prst="rect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s-ES" sz="2400"/>
          </a:p>
        </p:txBody>
      </p:sp>
      <p:sp>
        <p:nvSpPr>
          <p:cNvPr id="11269" name="5 Rectángulo"/>
          <p:cNvSpPr>
            <a:spLocks noChangeArrowheads="1"/>
          </p:cNvSpPr>
          <p:nvPr/>
        </p:nvSpPr>
        <p:spPr bwMode="auto">
          <a:xfrm>
            <a:off x="563563" y="1714499"/>
            <a:ext cx="6080125" cy="71596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3311525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19113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590908"/>
            <a:ext cx="2686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8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5653088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552825"/>
            <a:ext cx="628332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032000" y="5661025"/>
            <a:ext cx="5995988" cy="30956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5480" name="1 CuadroTexto"/>
          <p:cNvSpPr txBox="1">
            <a:spLocks noChangeArrowheads="1"/>
          </p:cNvSpPr>
          <p:nvPr/>
        </p:nvSpPr>
        <p:spPr bwMode="auto">
          <a:xfrm>
            <a:off x="6443663" y="1341438"/>
            <a:ext cx="255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Enllaç per accedir </a:t>
            </a:r>
          </a:p>
          <a:p>
            <a:pPr eaLnBrk="1" hangingPunct="1"/>
            <a:r>
              <a:rPr lang="ca-ES"/>
              <a:t>a la creació de l’oferta</a:t>
            </a:r>
            <a:endParaRPr lang="es-E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6411913" y="1395413"/>
            <a:ext cx="2481262" cy="592137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714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09688"/>
            <a:ext cx="7866063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2" name="1 Rectángulo"/>
          <p:cNvSpPr>
            <a:spLocks noChangeArrowheads="1"/>
          </p:cNvSpPr>
          <p:nvPr/>
        </p:nvSpPr>
        <p:spPr bwMode="auto">
          <a:xfrm>
            <a:off x="827088" y="4846638"/>
            <a:ext cx="6413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000">
                <a:hlinkClick r:id="rId4"/>
              </a:rPr>
              <a:t>https://contractaciopublica.gencat.cat/ecofin_sobre/AppJava/views/oferta/preparar_oferta.xhtml?id=648660e03cc140c298576bce639630f3&amp;set-locale=ca_ES</a:t>
            </a:r>
            <a:endParaRPr lang="es-ES" sz="1000"/>
          </a:p>
          <a:p>
            <a:endParaRPr lang="es-ES" sz="1000"/>
          </a:p>
        </p:txBody>
      </p:sp>
      <p:sp>
        <p:nvSpPr>
          <p:cNvPr id="7" name="6 Rectángulo redondeado"/>
          <p:cNvSpPr/>
          <p:nvPr/>
        </p:nvSpPr>
        <p:spPr>
          <a:xfrm>
            <a:off x="7629525" y="4333875"/>
            <a:ext cx="1368425" cy="287338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6504" name="1 CuadroTexto"/>
          <p:cNvSpPr txBox="1">
            <a:spLocks noChangeArrowheads="1"/>
          </p:cNvSpPr>
          <p:nvPr/>
        </p:nvSpPr>
        <p:spPr bwMode="auto">
          <a:xfrm>
            <a:off x="7885113" y="42926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Mail 2</a:t>
            </a:r>
            <a:endParaRPr lang="es-ES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0057" y="2095483"/>
            <a:ext cx="793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4725988" y="3140968"/>
            <a:ext cx="3810944" cy="216024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528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89025"/>
            <a:ext cx="79057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042988" y="4581525"/>
            <a:ext cx="1368425" cy="287338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5148263" y="4589463"/>
            <a:ext cx="1368425" cy="287337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8891" y="4364037"/>
            <a:ext cx="793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039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854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5761038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0" name="1 CuadroTexto"/>
          <p:cNvSpPr txBox="1">
            <a:spLocks noChangeArrowheads="1"/>
          </p:cNvSpPr>
          <p:nvPr/>
        </p:nvSpPr>
        <p:spPr bwMode="auto">
          <a:xfrm>
            <a:off x="395288" y="1412875"/>
            <a:ext cx="72596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b="1">
                <a:solidFill>
                  <a:srgbClr val="CC0000"/>
                </a:solidFill>
              </a:rPr>
              <a:t>Paraula clau</a:t>
            </a:r>
            <a:r>
              <a:rPr lang="ca-ES" sz="1600"/>
              <a:t>: </a:t>
            </a:r>
          </a:p>
          <a:p>
            <a:pPr eaLnBrk="1" hangingPunct="1"/>
            <a:r>
              <a:rPr lang="ca-ES" sz="1600"/>
              <a:t>Entre 8 i 32 caràcters, al menys 1 caràcter numèric, 1 alfanumèric i 1 especial</a:t>
            </a: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250825" y="1452563"/>
            <a:ext cx="7489825" cy="57626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709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8" y="1087438"/>
            <a:ext cx="75628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557463"/>
            <a:ext cx="497205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81438" y="2600325"/>
            <a:ext cx="4962525" cy="3375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358775" y="3500438"/>
            <a:ext cx="1368425" cy="288925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418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05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1073150"/>
            <a:ext cx="27908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22375"/>
            <a:ext cx="55721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06638"/>
            <a:ext cx="4832350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1979613" y="2843213"/>
            <a:ext cx="720725" cy="287337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5292725" y="3141663"/>
            <a:ext cx="1008063" cy="287337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6875463" y="2843213"/>
            <a:ext cx="1922462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dirty="0"/>
              <a:t>Complimentar</a:t>
            </a:r>
          </a:p>
          <a:p>
            <a:pPr>
              <a:defRPr/>
            </a:pPr>
            <a:r>
              <a:rPr lang="ca-ES" dirty="0"/>
              <a:t> els documents </a:t>
            </a:r>
          </a:p>
          <a:p>
            <a:pPr>
              <a:defRPr/>
            </a:pPr>
            <a:r>
              <a:rPr lang="ca-ES" dirty="0"/>
              <a:t>de cada part: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a-ES" dirty="0"/>
              <a:t>Administrativa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a-ES" dirty="0"/>
              <a:t>Tècnica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a-ES" dirty="0"/>
              <a:t>Econòmica...</a:t>
            </a:r>
            <a:endParaRPr lang="es-ES" dirty="0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6804025" y="2690813"/>
            <a:ext cx="2220913" cy="1906587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048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16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55340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7688"/>
            <a:ext cx="55149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4211638" y="2565400"/>
            <a:ext cx="1728787" cy="358775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136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388" y="2952750"/>
            <a:ext cx="4419600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7740650" y="5661025"/>
            <a:ext cx="863600" cy="29368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1626" name="2 CuadroTexto"/>
          <p:cNvSpPr txBox="1">
            <a:spLocks noChangeArrowheads="1"/>
          </p:cNvSpPr>
          <p:nvPr/>
        </p:nvSpPr>
        <p:spPr bwMode="auto">
          <a:xfrm>
            <a:off x="6372225" y="1412875"/>
            <a:ext cx="229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Generar Vista prèvia</a:t>
            </a:r>
            <a:endParaRPr lang="es-E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6411913" y="1395413"/>
            <a:ext cx="2257425" cy="38735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313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26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8" y="1412875"/>
            <a:ext cx="52387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6" name="1 CuadroTexto"/>
          <p:cNvSpPr txBox="1">
            <a:spLocks noChangeArrowheads="1"/>
          </p:cNvSpPr>
          <p:nvPr/>
        </p:nvSpPr>
        <p:spPr bwMode="auto">
          <a:xfrm>
            <a:off x="6372225" y="1700213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Resum de l’oferta</a:t>
            </a:r>
            <a:endParaRPr lang="es-ES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6372225" y="1700213"/>
            <a:ext cx="2160588" cy="32861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362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87463"/>
            <a:ext cx="20859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8" y="2236788"/>
            <a:ext cx="4876800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4388" y="2274888"/>
            <a:ext cx="33528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592638"/>
            <a:ext cx="4170362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3" name="1 CuadroTexto"/>
          <p:cNvSpPr txBox="1">
            <a:spLocks noChangeArrowheads="1"/>
          </p:cNvSpPr>
          <p:nvPr/>
        </p:nvSpPr>
        <p:spPr bwMode="auto">
          <a:xfrm>
            <a:off x="5364163" y="1412875"/>
            <a:ext cx="1531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Tancar oferta</a:t>
            </a:r>
          </a:p>
          <a:p>
            <a:pPr eaLnBrk="1" hangingPunct="1"/>
            <a:r>
              <a:rPr lang="ca-ES"/>
              <a:t>Paraula clau</a:t>
            </a:r>
            <a:endParaRPr lang="es-E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399088" y="1412875"/>
            <a:ext cx="1641475" cy="6461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323850" y="3789363"/>
            <a:ext cx="863600" cy="428625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3354388" y="4162425"/>
            <a:ext cx="865187" cy="428625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392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469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8769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60293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5" name="1 CuadroTexto"/>
          <p:cNvSpPr txBox="1">
            <a:spLocks noChangeArrowheads="1"/>
          </p:cNvSpPr>
          <p:nvPr/>
        </p:nvSpPr>
        <p:spPr bwMode="auto">
          <a:xfrm>
            <a:off x="6732588" y="1412875"/>
            <a:ext cx="2377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dirty="0"/>
              <a:t>Resum de </a:t>
            </a:r>
            <a:r>
              <a:rPr lang="ca-ES" dirty="0" smtClean="0"/>
              <a:t>l’oferta</a:t>
            </a:r>
          </a:p>
          <a:p>
            <a:pPr eaLnBrk="1" hangingPunct="1"/>
            <a:r>
              <a:rPr lang="ca-ES" dirty="0" err="1" smtClean="0"/>
              <a:t>Decarregar</a:t>
            </a:r>
            <a:r>
              <a:rPr lang="ca-ES" dirty="0" smtClean="0"/>
              <a:t> el Resum</a:t>
            </a:r>
            <a:endParaRPr lang="es-E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6732588" y="1413094"/>
            <a:ext cx="2377574" cy="646112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2955925" y="4724400"/>
            <a:ext cx="1328738" cy="428625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622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0" name="6 Rectángulo"/>
          <p:cNvSpPr>
            <a:spLocks noChangeArrowheads="1"/>
          </p:cNvSpPr>
          <p:nvPr/>
        </p:nvSpPr>
        <p:spPr bwMode="auto">
          <a:xfrm>
            <a:off x="366712" y="1209675"/>
            <a:ext cx="4205287" cy="4556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8071" name="8 Rectángulo"/>
          <p:cNvSpPr>
            <a:spLocks noChangeArrowheads="1"/>
          </p:cNvSpPr>
          <p:nvPr/>
        </p:nvSpPr>
        <p:spPr bwMode="auto">
          <a:xfrm>
            <a:off x="0" y="1209675"/>
            <a:ext cx="4725988" cy="36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ca-ES" b="1" dirty="0" smtClean="0">
                <a:solidFill>
                  <a:srgbClr val="971518"/>
                </a:solidFill>
              </a:rPr>
              <a:t>Qu</a:t>
            </a:r>
            <a:r>
              <a:rPr lang="ca-ES" b="1" dirty="0">
                <a:solidFill>
                  <a:srgbClr val="971518"/>
                </a:solidFill>
              </a:rPr>
              <a:t>è</a:t>
            </a:r>
            <a:r>
              <a:rPr lang="ca-ES" b="1" dirty="0" smtClean="0">
                <a:solidFill>
                  <a:srgbClr val="971518"/>
                </a:solidFill>
              </a:rPr>
              <a:t> és i com funciona una licitació</a:t>
            </a:r>
            <a:endParaRPr lang="es-ES" b="1" dirty="0">
              <a:solidFill>
                <a:srgbClr val="971518"/>
              </a:solidFill>
            </a:endParaRPr>
          </a:p>
        </p:txBody>
      </p:sp>
      <p:sp>
        <p:nvSpPr>
          <p:cNvPr id="88072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 dirty="0"/>
              <a:t>5. Altres recursos per tràmits en línia</a:t>
            </a:r>
            <a:endParaRPr lang="es-ES" sz="2800" b="1" dirty="0"/>
          </a:p>
        </p:txBody>
      </p:sp>
      <p:sp>
        <p:nvSpPr>
          <p:cNvPr id="2" name="1 Rectángulo"/>
          <p:cNvSpPr/>
          <p:nvPr/>
        </p:nvSpPr>
        <p:spPr>
          <a:xfrm>
            <a:off x="1259632" y="2060848"/>
            <a:ext cx="8309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ca-ES" u="sng" dirty="0" smtClean="0">
                <a:latin typeface="Arial" pitchFamily="34" charset="0"/>
                <a:cs typeface="Arial" pitchFamily="34" charset="0"/>
              </a:rPr>
              <a:t>licitació pública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és el procediment pel qual </a:t>
            </a:r>
          </a:p>
          <a:p>
            <a:r>
              <a:rPr lang="ca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 comprador públic </a:t>
            </a:r>
            <a:r>
              <a:rPr lang="ca-E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dóna a conèixer una necessitat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d’adquirir un bé, un servei o una obra</a:t>
            </a: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ca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sol·licita a les empreses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que reuneixin els requisits exigits pels plecs, </a:t>
            </a: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ca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presentin les seves ofertes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r>
              <a:rPr lang="ca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ofertes presentades seran seleccionades i avaluades </a:t>
            </a: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ca-ES" u="sng" dirty="0" smtClean="0">
                <a:latin typeface="Arial" pitchFamily="34" charset="0"/>
                <a:cs typeface="Arial" pitchFamily="34" charset="0"/>
              </a:rPr>
              <a:t>s’adjudicarà el contracte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a la que compleixi la millor relació qualitat preu.</a:t>
            </a:r>
          </a:p>
          <a:p>
            <a:r>
              <a:rPr lang="ca-ES" b="1" dirty="0" smtClean="0">
                <a:latin typeface="Arial" pitchFamily="34" charset="0"/>
                <a:cs typeface="Arial" pitchFamily="34" charset="0"/>
              </a:rPr>
              <a:t> </a:t>
            </a: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860032" y="1207101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>
                <a:latin typeface="Arial" pitchFamily="34" charset="0"/>
                <a:cs typeface="Arial" pitchFamily="34" charset="0"/>
                <a:hlinkClick r:id="rId3"/>
              </a:rPr>
              <a:t>https://canalempresa.gencat.cat/ca/01_que_voleu_fer/03_creixer_i_consolidar-vos/treballar-amb-administracio/que-es-licitacio</a:t>
            </a:r>
            <a:r>
              <a:rPr lang="es-ES" sz="9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s-E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08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6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844675"/>
            <a:ext cx="270668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3" y="1268413"/>
            <a:ext cx="59055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411413" y="2744788"/>
            <a:ext cx="865187" cy="592137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5720" name="1 CuadroTexto"/>
          <p:cNvSpPr txBox="1">
            <a:spLocks noChangeArrowheads="1"/>
          </p:cNvSpPr>
          <p:nvPr/>
        </p:nvSpPr>
        <p:spPr bwMode="auto">
          <a:xfrm>
            <a:off x="6321425" y="1268413"/>
            <a:ext cx="287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dirty="0"/>
              <a:t>Signar el resum de l’oferta</a:t>
            </a:r>
            <a:endParaRPr lang="es-E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6297613" y="1260390"/>
            <a:ext cx="2822575" cy="369887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50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717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59055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20938"/>
            <a:ext cx="2516187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41438"/>
            <a:ext cx="58007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3146425" y="2492375"/>
            <a:ext cx="993775" cy="503238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684213" y="3357563"/>
            <a:ext cx="792162" cy="369887"/>
          </a:xfrm>
          <a:prstGeom prst="roundRect">
            <a:avLst>
              <a:gd name="adj" fmla="val 7911"/>
            </a:avLst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 CuadroTexto"/>
          <p:cNvSpPr txBox="1">
            <a:spLocks noChangeArrowheads="1"/>
          </p:cNvSpPr>
          <p:nvPr/>
        </p:nvSpPr>
        <p:spPr bwMode="auto">
          <a:xfrm>
            <a:off x="6321425" y="1268413"/>
            <a:ext cx="2467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dirty="0" smtClean="0"/>
              <a:t>Enviar el </a:t>
            </a:r>
            <a:r>
              <a:rPr lang="ca-ES" dirty="0"/>
              <a:t>resum </a:t>
            </a:r>
            <a:r>
              <a:rPr lang="ca-ES" dirty="0" smtClean="0"/>
              <a:t>signat</a:t>
            </a:r>
          </a:p>
          <a:p>
            <a:pPr eaLnBrk="1" hangingPunct="1"/>
            <a:r>
              <a:rPr lang="ca-ES" dirty="0" smtClean="0"/>
              <a:t>de </a:t>
            </a:r>
            <a:r>
              <a:rPr lang="ca-ES" dirty="0"/>
              <a:t>l’oferta</a:t>
            </a:r>
            <a:endParaRPr lang="es-E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6321425" y="1293546"/>
            <a:ext cx="2822575" cy="621198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117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77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8" y="1573213"/>
            <a:ext cx="58007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476375" y="3573463"/>
            <a:ext cx="792163" cy="4318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7767" name="2 CuadroTexto"/>
          <p:cNvSpPr txBox="1">
            <a:spLocks noChangeArrowheads="1"/>
          </p:cNvSpPr>
          <p:nvPr/>
        </p:nvSpPr>
        <p:spPr bwMode="auto">
          <a:xfrm>
            <a:off x="6335713" y="148431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/>
              <a:t>Presentar oferta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6156325" y="1349375"/>
            <a:ext cx="2160588" cy="6461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52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042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187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66800"/>
            <a:ext cx="49688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84213" y="3163888"/>
            <a:ext cx="792162" cy="33655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08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813" y="2492896"/>
            <a:ext cx="29527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500438"/>
            <a:ext cx="2789237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5508624" y="1155329"/>
            <a:ext cx="3635375" cy="77713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8794" name="2 CuadroTexto"/>
          <p:cNvSpPr txBox="1">
            <a:spLocks noChangeArrowheads="1"/>
          </p:cNvSpPr>
          <p:nvPr/>
        </p:nvSpPr>
        <p:spPr bwMode="auto">
          <a:xfrm>
            <a:off x="5458376" y="1101467"/>
            <a:ext cx="36856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1600" dirty="0" smtClean="0"/>
              <a:t>Descarregar Justificant </a:t>
            </a:r>
            <a:r>
              <a:rPr lang="ca-ES" sz="1600" dirty="0"/>
              <a:t>de </a:t>
            </a:r>
            <a:r>
              <a:rPr lang="ca-ES" sz="1600" dirty="0" smtClean="0"/>
              <a:t>presentació</a:t>
            </a:r>
          </a:p>
          <a:p>
            <a:pPr eaLnBrk="1" hangingPunct="1"/>
            <a:r>
              <a:rPr lang="ca-ES" sz="1600" dirty="0" smtClean="0"/>
              <a:t>Descarregar resum presentat</a:t>
            </a:r>
          </a:p>
          <a:p>
            <a:pPr eaLnBrk="1" hangingPunct="1"/>
            <a:r>
              <a:rPr lang="ca-ES" sz="1600" dirty="0" smtClean="0"/>
              <a:t>Descarregar resum original</a:t>
            </a:r>
            <a:endParaRPr lang="es-ES" sz="1600" dirty="0"/>
          </a:p>
        </p:txBody>
      </p:sp>
      <p:sp>
        <p:nvSpPr>
          <p:cNvPr id="11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53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752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8896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Text Box 5"/>
          <p:cNvSpPr txBox="1">
            <a:spLocks noChangeArrowheads="1"/>
          </p:cNvSpPr>
          <p:nvPr/>
        </p:nvSpPr>
        <p:spPr bwMode="auto">
          <a:xfrm>
            <a:off x="31750" y="54927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2. Tràmits per: empreses, professionals</a:t>
            </a:r>
            <a:endParaRPr lang="es-ES" sz="2800" b="1"/>
          </a:p>
        </p:txBody>
      </p:sp>
      <p:sp>
        <p:nvSpPr>
          <p:cNvPr id="119813" name="9 CuadroTexto"/>
          <p:cNvSpPr txBox="1">
            <a:spLocks noChangeArrowheads="1"/>
          </p:cNvSpPr>
          <p:nvPr/>
        </p:nvSpPr>
        <p:spPr bwMode="auto">
          <a:xfrm>
            <a:off x="2189163" y="2492375"/>
            <a:ext cx="3184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5400">
                <a:solidFill>
                  <a:srgbClr val="CC0000"/>
                </a:solidFill>
              </a:rPr>
              <a:t>Ja està!!!!</a:t>
            </a:r>
          </a:p>
          <a:p>
            <a:pPr eaLnBrk="1" hangingPunct="1"/>
            <a:endParaRPr lang="es-ES" sz="540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39925"/>
            <a:ext cx="2232025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54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776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5 CuadroTexto"/>
          <p:cNvSpPr txBox="1">
            <a:spLocks noChangeArrowheads="1"/>
          </p:cNvSpPr>
          <p:nvPr/>
        </p:nvSpPr>
        <p:spPr bwMode="auto">
          <a:xfrm>
            <a:off x="458788" y="4669631"/>
            <a:ext cx="42100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Núria Gil Martell</a:t>
            </a:r>
          </a:p>
          <a:p>
            <a:pPr>
              <a:defRPr/>
            </a:pPr>
            <a:r>
              <a:rPr lang="es-E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Directora </a:t>
            </a:r>
            <a:r>
              <a:rPr lang="es-ES" sz="1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d’Akuaba</a:t>
            </a:r>
            <a:r>
              <a:rPr lang="es-E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>
              <a:defRPr/>
            </a:pPr>
            <a:endParaRPr lang="es-ES" sz="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s-E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Mail: </a:t>
            </a:r>
            <a:r>
              <a:rPr lang="es-ES" sz="1600" dirty="0"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ngil@akuabasll.com</a:t>
            </a:r>
            <a:endParaRPr lang="es-ES" sz="16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s-ES" sz="16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Linkedin</a:t>
            </a:r>
            <a:r>
              <a:rPr lang="es-ES" sz="1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es-ES" sz="1600" u="sng" dirty="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4" tooltip="Ver perfil público"/>
              </a:rPr>
              <a:t>http://es.linkedin.com/in/nuriagil</a:t>
            </a:r>
            <a:endParaRPr lang="es-ES" sz="1600" dirty="0">
              <a:solidFill>
                <a:srgbClr val="333333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s-ES" sz="1600" dirty="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Twitter: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@</a:t>
            </a:r>
            <a:r>
              <a:rPr lang="es-ES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nuriagil</a:t>
            </a:r>
            <a:endParaRPr lang="es-ES" sz="16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8004" name="13 Rectángulo"/>
          <p:cNvSpPr>
            <a:spLocks noChangeArrowheads="1"/>
          </p:cNvSpPr>
          <p:nvPr/>
        </p:nvSpPr>
        <p:spPr bwMode="auto">
          <a:xfrm>
            <a:off x="1473200" y="2141343"/>
            <a:ext cx="6219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4000" dirty="0" err="1">
                <a:solidFill>
                  <a:srgbClr val="CC0000"/>
                </a:solidFill>
              </a:rPr>
              <a:t>Gràcies</a:t>
            </a:r>
            <a:r>
              <a:rPr lang="es-ES" sz="4000" dirty="0">
                <a:solidFill>
                  <a:srgbClr val="CC0000"/>
                </a:solidFill>
              </a:rPr>
              <a:t> per la </a:t>
            </a:r>
            <a:r>
              <a:rPr lang="es-ES" sz="4000" dirty="0" err="1">
                <a:solidFill>
                  <a:srgbClr val="CC0000"/>
                </a:solidFill>
              </a:rPr>
              <a:t>vostra</a:t>
            </a:r>
            <a:r>
              <a:rPr lang="es-ES" sz="4000" dirty="0">
                <a:solidFill>
                  <a:srgbClr val="CC0000"/>
                </a:solidFill>
              </a:rPr>
              <a:t> </a:t>
            </a:r>
            <a:r>
              <a:rPr lang="es-ES" sz="4000" dirty="0" err="1">
                <a:solidFill>
                  <a:srgbClr val="CC0000"/>
                </a:solidFill>
              </a:rPr>
              <a:t>atenció</a:t>
            </a:r>
            <a:r>
              <a:rPr lang="es-ES" sz="4000" dirty="0">
                <a:solidFill>
                  <a:srgbClr val="CC0000"/>
                </a:solidFill>
              </a:rPr>
              <a:t>!</a:t>
            </a:r>
          </a:p>
        </p:txBody>
      </p:sp>
      <p:pic>
        <p:nvPicPr>
          <p:cNvPr id="1095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797152"/>
            <a:ext cx="13398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7" name="10 Rectángulo"/>
          <p:cNvSpPr>
            <a:spLocks noChangeArrowheads="1"/>
          </p:cNvSpPr>
          <p:nvPr/>
        </p:nvSpPr>
        <p:spPr bwMode="auto">
          <a:xfrm>
            <a:off x="1473200" y="2141343"/>
            <a:ext cx="6343650" cy="714375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598845" y="3068960"/>
            <a:ext cx="6408712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Curs </a:t>
            </a:r>
            <a:r>
              <a:rPr lang="es-E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Taller  </a:t>
            </a:r>
            <a:r>
              <a:rPr lang="es-ES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Accés</a:t>
            </a:r>
            <a:r>
              <a:rPr lang="es-E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s-ES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licitacions</a:t>
            </a:r>
            <a:endParaRPr lang="es-ES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105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55</a:t>
            </a:fld>
            <a:endParaRPr lang="es-ES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4014788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6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0" name="6 Rectángulo"/>
          <p:cNvSpPr>
            <a:spLocks noChangeArrowheads="1"/>
          </p:cNvSpPr>
          <p:nvPr/>
        </p:nvSpPr>
        <p:spPr bwMode="auto">
          <a:xfrm>
            <a:off x="366713" y="1209675"/>
            <a:ext cx="4125912" cy="4556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8071" name="8 Rectángulo"/>
          <p:cNvSpPr>
            <a:spLocks noChangeArrowheads="1"/>
          </p:cNvSpPr>
          <p:nvPr/>
        </p:nvSpPr>
        <p:spPr bwMode="auto">
          <a:xfrm>
            <a:off x="0" y="1209675"/>
            <a:ext cx="4492625" cy="36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ca-ES" b="1" dirty="0" smtClean="0">
                <a:solidFill>
                  <a:srgbClr val="971518"/>
                </a:solidFill>
              </a:rPr>
              <a:t>Qu</a:t>
            </a:r>
            <a:r>
              <a:rPr lang="ca-ES" b="1" dirty="0">
                <a:solidFill>
                  <a:srgbClr val="971518"/>
                </a:solidFill>
              </a:rPr>
              <a:t>è</a:t>
            </a:r>
            <a:r>
              <a:rPr lang="ca-ES" b="1" dirty="0" smtClean="0">
                <a:solidFill>
                  <a:srgbClr val="971518"/>
                </a:solidFill>
              </a:rPr>
              <a:t> és i com funciona una licitació</a:t>
            </a:r>
            <a:endParaRPr lang="es-ES" b="1" dirty="0">
              <a:solidFill>
                <a:srgbClr val="971518"/>
              </a:solidFill>
            </a:endParaRPr>
          </a:p>
        </p:txBody>
      </p:sp>
      <p:sp>
        <p:nvSpPr>
          <p:cNvPr id="88072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8" y="1772816"/>
            <a:ext cx="86772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0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0" name="6 Rectángulo"/>
          <p:cNvSpPr>
            <a:spLocks noChangeArrowheads="1"/>
          </p:cNvSpPr>
          <p:nvPr/>
        </p:nvSpPr>
        <p:spPr bwMode="auto">
          <a:xfrm>
            <a:off x="366712" y="1207101"/>
            <a:ext cx="4205287" cy="458187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8071" name="8 Rectángulo"/>
          <p:cNvSpPr>
            <a:spLocks noChangeArrowheads="1"/>
          </p:cNvSpPr>
          <p:nvPr/>
        </p:nvSpPr>
        <p:spPr bwMode="auto">
          <a:xfrm>
            <a:off x="0" y="1207101"/>
            <a:ext cx="4860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ca-ES" b="1" dirty="0" smtClean="0">
                <a:solidFill>
                  <a:srgbClr val="971518"/>
                </a:solidFill>
              </a:rPr>
              <a:t>Qu</a:t>
            </a:r>
            <a:r>
              <a:rPr lang="ca-ES" b="1" dirty="0">
                <a:solidFill>
                  <a:srgbClr val="971518"/>
                </a:solidFill>
              </a:rPr>
              <a:t>è</a:t>
            </a:r>
            <a:r>
              <a:rPr lang="ca-ES" b="1" dirty="0" smtClean="0">
                <a:solidFill>
                  <a:srgbClr val="971518"/>
                </a:solidFill>
              </a:rPr>
              <a:t> és i com funciona una licitació</a:t>
            </a:r>
            <a:endParaRPr lang="es-ES" b="1" dirty="0">
              <a:solidFill>
                <a:srgbClr val="971518"/>
              </a:solidFill>
            </a:endParaRPr>
          </a:p>
        </p:txBody>
      </p:sp>
      <p:sp>
        <p:nvSpPr>
          <p:cNvPr id="88072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699552"/>
              </p:ext>
            </p:extLst>
          </p:nvPr>
        </p:nvGraphicFramePr>
        <p:xfrm>
          <a:off x="899592" y="1916832"/>
          <a:ext cx="7344816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8245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latin typeface="Arial" pitchFamily="34" charset="0"/>
                          <a:cs typeface="Arial" pitchFamily="34" charset="0"/>
                        </a:rPr>
                        <a:t>SOBRE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latin typeface="Arial" pitchFamily="34" charset="0"/>
                          <a:cs typeface="Arial" pitchFamily="34" charset="0"/>
                        </a:rPr>
                        <a:t>EXEMPLES CONTINGUT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a-E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a-ES" sz="1600" b="1" dirty="0" smtClean="0">
                          <a:latin typeface="Arial" pitchFamily="34" charset="0"/>
                          <a:cs typeface="Arial" pitchFamily="34" charset="0"/>
                        </a:rPr>
                        <a:t>SOBRE A</a:t>
                      </a:r>
                    </a:p>
                    <a:p>
                      <a:pPr algn="ctr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Documentació administrativa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DEUC  </a:t>
                      </a:r>
                    </a:p>
                    <a:p>
                      <a:pPr lvl="2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(Formulari normalitzat Document</a:t>
                      </a:r>
                      <a:r>
                        <a:rPr lang="ca-ES" sz="1600" baseline="0" dirty="0" smtClean="0">
                          <a:latin typeface="Arial" pitchFamily="34" charset="0"/>
                          <a:cs typeface="Arial" pitchFamily="34" charset="0"/>
                        </a:rPr>
                        <a:t> Europeu Únic de Contractació)</a:t>
                      </a:r>
                      <a:endParaRPr lang="ca-E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Model UTE</a:t>
                      </a:r>
                    </a:p>
                    <a:p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a-E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a-ES" sz="1600" b="1" dirty="0" smtClean="0">
                          <a:latin typeface="Arial" pitchFamily="34" charset="0"/>
                          <a:cs typeface="Arial" pitchFamily="34" charset="0"/>
                        </a:rPr>
                        <a:t>SOBRE B</a:t>
                      </a:r>
                    </a:p>
                    <a:p>
                      <a:pPr algn="ctr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Criteris que depenen </a:t>
                      </a:r>
                    </a:p>
                    <a:p>
                      <a:pPr algn="ctr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de judici de valor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Memòria</a:t>
                      </a:r>
                    </a:p>
                    <a:p>
                      <a:pPr lvl="1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Document 1</a:t>
                      </a:r>
                    </a:p>
                    <a:p>
                      <a:pPr lvl="1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Document</a:t>
                      </a:r>
                      <a:r>
                        <a:rPr lang="ca-ES" sz="1600" baseline="0" dirty="0" smtClean="0"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</a:p>
                    <a:p>
                      <a:pPr lvl="1"/>
                      <a:r>
                        <a:rPr lang="ca-ES" sz="1600" baseline="0" dirty="0" smtClean="0"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a-E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a-ES" sz="1600" b="1" dirty="0" smtClean="0">
                          <a:latin typeface="Arial" pitchFamily="34" charset="0"/>
                          <a:cs typeface="Arial" pitchFamily="34" charset="0"/>
                        </a:rPr>
                        <a:t>SOBRE C</a:t>
                      </a:r>
                    </a:p>
                    <a:p>
                      <a:pPr algn="ctr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Criteris automàtics</a:t>
                      </a:r>
                    </a:p>
                    <a:p>
                      <a:pPr algn="ctr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Proposta econòmica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Preu</a:t>
                      </a:r>
                    </a:p>
                    <a:p>
                      <a:pPr lvl="1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Formació</a:t>
                      </a:r>
                    </a:p>
                    <a:p>
                      <a:pPr lvl="1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Experiència</a:t>
                      </a:r>
                    </a:p>
                    <a:p>
                      <a:pPr lvl="1"/>
                      <a:r>
                        <a:rPr lang="ca-ES" sz="1600" dirty="0" smtClean="0">
                          <a:latin typeface="Arial" pitchFamily="34" charset="0"/>
                          <a:cs typeface="Arial" pitchFamily="34" charset="0"/>
                        </a:rPr>
                        <a:t>...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22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15938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2205038"/>
            <a:ext cx="7631112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1 Rectángulo"/>
          <p:cNvSpPr>
            <a:spLocks noChangeArrowheads="1"/>
          </p:cNvSpPr>
          <p:nvPr/>
        </p:nvSpPr>
        <p:spPr bwMode="auto">
          <a:xfrm>
            <a:off x="5508625" y="1211263"/>
            <a:ext cx="3486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>
                <a:hlinkClick r:id="rId4"/>
              </a:rPr>
              <a:t>https://contractacio.gencat.cat/ca/contractar-administracio/contractacio-electronica-empreses/</a:t>
            </a:r>
            <a:endParaRPr lang="es-ES" sz="1200"/>
          </a:p>
          <a:p>
            <a:endParaRPr lang="es-ES" sz="1200"/>
          </a:p>
        </p:txBody>
      </p:sp>
      <p:sp>
        <p:nvSpPr>
          <p:cNvPr id="88070" name="6 Rectángulo"/>
          <p:cNvSpPr>
            <a:spLocks noChangeArrowheads="1"/>
          </p:cNvSpPr>
          <p:nvPr/>
        </p:nvSpPr>
        <p:spPr bwMode="auto">
          <a:xfrm>
            <a:off x="366713" y="1209675"/>
            <a:ext cx="3917950" cy="455613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8071" name="8 Rectángulo"/>
          <p:cNvSpPr>
            <a:spLocks noChangeArrowheads="1"/>
          </p:cNvSpPr>
          <p:nvPr/>
        </p:nvSpPr>
        <p:spPr bwMode="auto">
          <a:xfrm>
            <a:off x="20638" y="1209675"/>
            <a:ext cx="426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EINES per a empreses Licitadores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88072" name="Text Box 5"/>
          <p:cNvSpPr txBox="1">
            <a:spLocks noChangeArrowheads="1"/>
          </p:cNvSpPr>
          <p:nvPr/>
        </p:nvSpPr>
        <p:spPr bwMode="auto">
          <a:xfrm>
            <a:off x="153988" y="5492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9" name="8 Rectángulo redondeado"/>
          <p:cNvSpPr/>
          <p:nvPr/>
        </p:nvSpPr>
        <p:spPr>
          <a:xfrm>
            <a:off x="611188" y="4221163"/>
            <a:ext cx="2232025" cy="1008062"/>
          </a:xfrm>
          <a:prstGeom prst="roundRect">
            <a:avLst/>
          </a:prstGeom>
          <a:noFill/>
          <a:ln>
            <a:solidFill>
              <a:srgbClr val="971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003550" y="4221163"/>
            <a:ext cx="2232025" cy="1008062"/>
          </a:xfrm>
          <a:prstGeom prst="roundRect">
            <a:avLst/>
          </a:prstGeom>
          <a:noFill/>
          <a:ln>
            <a:solidFill>
              <a:srgbClr val="971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92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5"/>
          <p:cNvSpPr txBox="1">
            <a:spLocks noChangeArrowheads="1"/>
          </p:cNvSpPr>
          <p:nvPr/>
        </p:nvSpPr>
        <p:spPr bwMode="auto">
          <a:xfrm>
            <a:off x="0" y="49688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a-ES" sz="2800" b="1"/>
              <a:t>5. Altres recursos per tràmits en línia</a:t>
            </a:r>
            <a:endParaRPr lang="es-ES" sz="2800" b="1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22225" y="487363"/>
            <a:ext cx="9144000" cy="515937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05000"/>
              </a:lnSpc>
              <a:defRPr/>
            </a:pPr>
            <a:endParaRPr lang="ca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73463"/>
            <a:ext cx="84010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73238"/>
            <a:ext cx="50403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5" name="6 Rectángulo"/>
          <p:cNvSpPr>
            <a:spLocks noChangeArrowheads="1"/>
          </p:cNvSpPr>
          <p:nvPr/>
        </p:nvSpPr>
        <p:spPr bwMode="auto">
          <a:xfrm>
            <a:off x="20638" y="1209675"/>
            <a:ext cx="559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ca-ES">
                <a:solidFill>
                  <a:srgbClr val="971518"/>
                </a:solidFill>
              </a:rPr>
              <a:t>Plataforma de contractació pública</a:t>
            </a:r>
            <a:endParaRPr lang="es-ES">
              <a:solidFill>
                <a:srgbClr val="971518"/>
              </a:solidFill>
            </a:endParaRPr>
          </a:p>
        </p:txBody>
      </p:sp>
      <p:sp>
        <p:nvSpPr>
          <p:cNvPr id="89096" name="1 Rectángulo"/>
          <p:cNvSpPr>
            <a:spLocks noChangeArrowheads="1"/>
          </p:cNvSpPr>
          <p:nvPr/>
        </p:nvSpPr>
        <p:spPr bwMode="auto">
          <a:xfrm>
            <a:off x="5795963" y="1989138"/>
            <a:ext cx="2738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200" dirty="0">
                <a:hlinkClick r:id="rId5"/>
              </a:rPr>
              <a:t>https://contractacio.gencat.cat/ca/inici</a:t>
            </a:r>
            <a:endParaRPr lang="es-ES" sz="1200" dirty="0"/>
          </a:p>
          <a:p>
            <a:endParaRPr lang="es-ES" sz="1200" dirty="0"/>
          </a:p>
        </p:txBody>
      </p:sp>
      <p:sp>
        <p:nvSpPr>
          <p:cNvPr id="89097" name="2 Rectángulo"/>
          <p:cNvSpPr>
            <a:spLocks noChangeArrowheads="1"/>
          </p:cNvSpPr>
          <p:nvPr/>
        </p:nvSpPr>
        <p:spPr bwMode="auto">
          <a:xfrm>
            <a:off x="5795963" y="2506663"/>
            <a:ext cx="2954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 dirty="0">
                <a:hlinkClick r:id="rId6"/>
              </a:rPr>
              <a:t>https://contractaciopublica.gencat.cat/ecofin_pscp/AppJava/search.pscp?reqCode=start&amp;set-locale=ca_ES</a:t>
            </a:r>
            <a:endParaRPr lang="es-ES" sz="1200" dirty="0"/>
          </a:p>
          <a:p>
            <a:endParaRPr lang="es-ES" sz="1200" dirty="0"/>
          </a:p>
        </p:txBody>
      </p:sp>
      <p:sp>
        <p:nvSpPr>
          <p:cNvPr id="89098" name="6 Rectángulo"/>
          <p:cNvSpPr>
            <a:spLocks noChangeArrowheads="1"/>
          </p:cNvSpPr>
          <p:nvPr/>
        </p:nvSpPr>
        <p:spPr bwMode="auto">
          <a:xfrm>
            <a:off x="487363" y="1271588"/>
            <a:ext cx="3848100" cy="393700"/>
          </a:xfrm>
          <a:prstGeom prst="rect">
            <a:avLst/>
          </a:prstGeom>
          <a:solidFill>
            <a:srgbClr val="FF9999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009039" y="6486850"/>
            <a:ext cx="1125488" cy="365125"/>
          </a:xfrm>
          <a:prstGeom prst="rect">
            <a:avLst/>
          </a:prstGeom>
        </p:spPr>
        <p:txBody>
          <a:bodyPr/>
          <a:lstStyle/>
          <a:p>
            <a:fld id="{52528F60-69BE-4FB0-BF36-CE69816A8064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057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1613</Words>
  <Application>Microsoft Office PowerPoint</Application>
  <PresentationFormat>Presentación en pantalla (4:3)</PresentationFormat>
  <Paragraphs>408</Paragraphs>
  <Slides>55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Tema de Office</vt:lpstr>
      <vt:lpstr>TALLER   ACCÉS A LICITACIONS   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Nuria</dc:creator>
  <cp:lastModifiedBy>peraltaoo</cp:lastModifiedBy>
  <cp:revision>48</cp:revision>
  <dcterms:created xsi:type="dcterms:W3CDTF">2020-11-06T10:47:34Z</dcterms:created>
  <dcterms:modified xsi:type="dcterms:W3CDTF">2022-01-11T12:02:48Z</dcterms:modified>
</cp:coreProperties>
</file>