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7" r:id="rId7"/>
    <p:sldId id="270" r:id="rId8"/>
    <p:sldId id="269" r:id="rId9"/>
    <p:sldId id="264" r:id="rId10"/>
    <p:sldId id="263" r:id="rId11"/>
    <p:sldId id="271" r:id="rId12"/>
    <p:sldId id="272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77" y="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77ABF-4ED6-48CB-958B-BC512C57644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A3C7-A6EF-42FC-B05A-6E140CD61A9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330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erfirma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CAMERFIRMA – CAMBRA COMERÇ </a:t>
            </a:r>
            <a:r>
              <a:rPr lang="ca-E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https://www.camerfirma.com</a:t>
            </a:r>
            <a:r>
              <a:rPr lang="ca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 smtClean="0"/>
          </a:p>
          <a:p>
            <a:r>
              <a:rPr lang="ca-ES" dirty="0" smtClean="0"/>
              <a:t>FNMT – FABRICA NACIONAL</a:t>
            </a:r>
            <a:r>
              <a:rPr lang="ca-ES" baseline="0" dirty="0" smtClean="0"/>
              <a:t> MONEDA  TIMBRE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312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82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629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942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A3C7-A6EF-42FC-B05A-6E140CD61A9E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018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0A9DC94-4437-432F-95C4-743C4B358FFF}" type="datetimeFigureOut">
              <a:rPr lang="ca-ES" smtClean="0"/>
              <a:t>19/2/2021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7EBDBBD-3DEB-4A75-8978-A3E86E2E9C41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actaciopublica.gencat.cat/ecofin_sobre/AppJava/views/ajuda/empreses/index.xhtml?set-locale=c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eu-e.cat/ca/web/arenysdem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aoc.cat/wp-content/uploads/2015/11/llista_entitats_classificades-validadorjuny2017.pd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erfirma.com/" TargetMode="External"/><Relationship Id="rId5" Type="http://schemas.openxmlformats.org/officeDocument/2006/relationships/hyperlink" Target="https://certificatdigital.com/solicitud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eb.gencat.cat/ca/tramits/idCAT/Certificat-digital-idCAT/" TargetMode="Externa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mefactura.net/ca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uI_d-TJ4NzU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hyperlink" Target="https://contractaciopublica.gencat.cat/ecofin_pscp/AppJava/cap.pscp?reqCode=viewDetail&amp;keyword=arenys+de+mar&amp;idCap=19312738&amp;ambit=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hyperlink" Target="https://portaljuridic.gencat.cat/ca/pjur_ocults/pjur_resultats_fitxa?action=fitxa&amp;documentId=38307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jpeg"/><Relationship Id="rId4" Type="http://schemas.openxmlformats.org/officeDocument/2006/relationships/hyperlink" Target="http://web.gencat.cat/ca/tramits/tramits-temes/Registre-electronic-dEmpreses-licitadores-RELI-00001?category=7410c472-a82c-11e3-a972-000c29052e2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60649"/>
            <a:ext cx="8458200" cy="3611264"/>
          </a:xfrm>
        </p:spPr>
        <p:txBody>
          <a:bodyPr>
            <a:normAutofit fontScale="90000"/>
          </a:bodyPr>
          <a:lstStyle/>
          <a:p>
            <a:r>
              <a:rPr lang="ca-ES" b="1" dirty="0" smtClean="0"/>
              <a:t>Promoció de </a:t>
            </a:r>
            <a:r>
              <a:rPr lang="ca-ES" b="1" dirty="0"/>
              <a:t>l'ús del canal digital i dels mitjans d'identificació electrònica entre els col·lectius </a:t>
            </a:r>
            <a:r>
              <a:rPr lang="ca-ES" b="1" dirty="0" smtClean="0"/>
              <a:t>obligats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3933056"/>
            <a:ext cx="7416172" cy="1872208"/>
          </a:xfrm>
        </p:spPr>
        <p:txBody>
          <a:bodyPr/>
          <a:lstStyle/>
          <a:p>
            <a:r>
              <a:rPr lang="ca-ES" sz="2000" b="1" dirty="0" smtClean="0"/>
              <a:t>AJUNTAMENT D’ARENYS DE MAR</a:t>
            </a:r>
          </a:p>
          <a:p>
            <a:endParaRPr lang="ca-ES" sz="2000" b="1" dirty="0"/>
          </a:p>
          <a:p>
            <a:r>
              <a:rPr lang="ca-ES" sz="2000" dirty="0" smtClean="0"/>
              <a:t>Dilluns 9 Novembre 2020</a:t>
            </a:r>
          </a:p>
          <a:p>
            <a:endParaRPr lang="ca-ES" dirty="0"/>
          </a:p>
        </p:txBody>
      </p:sp>
      <p:pic>
        <p:nvPicPr>
          <p:cNvPr id="1028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45224"/>
            <a:ext cx="3910425" cy="13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1026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7. Participar en una licitació i presentació pliques</a:t>
            </a:r>
            <a:br>
              <a:rPr lang="ca-ES" sz="3200" b="1" dirty="0" smtClean="0"/>
            </a:br>
            <a:endParaRPr lang="ca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Preparació i elaboració de la plica: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1.- Lectura plec clàusules administratives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 smtClean="0"/>
              <a:t>2.- </a:t>
            </a:r>
            <a:r>
              <a:rPr lang="ca-ES" dirty="0"/>
              <a:t>Lectura plec clàusules </a:t>
            </a:r>
            <a:r>
              <a:rPr lang="ca-ES" dirty="0" smtClean="0"/>
              <a:t>tècniques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 smtClean="0"/>
              <a:t>3.- Redactar plica en base a les clàusules administratives i criteris de valoració</a:t>
            </a: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21" y="5877272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6595766"/>
            <a:ext cx="671695" cy="23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7. Participar en una licitació i presentació pliques</a:t>
            </a:r>
            <a:br>
              <a:rPr lang="ca-ES" sz="3200" b="1" dirty="0" smtClean="0"/>
            </a:br>
            <a:endParaRPr lang="ca-ES" sz="3200" b="1" dirty="0"/>
          </a:p>
        </p:txBody>
      </p:sp>
      <p:pic>
        <p:nvPicPr>
          <p:cNvPr id="5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33256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708920"/>
            <a:ext cx="7867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1628800"/>
            <a:ext cx="4032448" cy="1143000"/>
          </a:xfrm>
        </p:spPr>
        <p:txBody>
          <a:bodyPr>
            <a:noAutofit/>
          </a:bodyPr>
          <a:lstStyle/>
          <a:p>
            <a:r>
              <a:rPr lang="ca-ES" sz="7200" b="1" dirty="0" smtClean="0"/>
              <a:t>GRÀCIES</a:t>
            </a:r>
            <a:endParaRPr lang="ca-ES" sz="7200" b="1" dirty="0"/>
          </a:p>
        </p:txBody>
      </p:sp>
      <p:pic>
        <p:nvPicPr>
          <p:cNvPr id="5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82771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a-ES" dirty="0" smtClean="0"/>
              <a:t>ÍNDEX</a:t>
            </a:r>
            <a:endParaRPr lang="ca-ES" dirty="0"/>
          </a:p>
        </p:txBody>
      </p:sp>
      <p:pic>
        <p:nvPicPr>
          <p:cNvPr id="5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21" y="5733256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ca-ES" sz="1800" dirty="0"/>
              <a:t>Obligació de les empreses a relacionar-se amb l'administració de manera electrònica </a:t>
            </a:r>
            <a:endParaRPr lang="ca-ES" sz="1800" dirty="0" smtClean="0"/>
          </a:p>
          <a:p>
            <a:pPr marL="457200" indent="-457200" algn="just">
              <a:buFont typeface="+mj-lt"/>
              <a:buAutoNum type="arabicPeriod"/>
            </a:pPr>
            <a:endParaRPr lang="ca-ES" sz="1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 smtClean="0"/>
              <a:t>Seu electrònica</a:t>
            </a:r>
            <a:r>
              <a:rPr lang="ca-ES" sz="1800" dirty="0"/>
              <a:t> </a:t>
            </a:r>
            <a:endParaRPr lang="ca-ES" sz="1800" dirty="0" smtClean="0"/>
          </a:p>
          <a:p>
            <a:pPr marL="457200" indent="-457200" algn="just">
              <a:buFont typeface="+mj-lt"/>
              <a:buAutoNum type="arabicPeriod"/>
            </a:pPr>
            <a:endParaRPr lang="ca-ES" sz="1800" dirty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/>
              <a:t>Sistemes d'identificació i </a:t>
            </a:r>
            <a:r>
              <a:rPr lang="ca-ES" sz="1800" dirty="0" smtClean="0"/>
              <a:t>signatura</a:t>
            </a:r>
          </a:p>
          <a:p>
            <a:pPr marL="457200" indent="-457200" algn="just">
              <a:buFont typeface="+mj-lt"/>
              <a:buAutoNum type="arabicPeriod"/>
            </a:pPr>
            <a:endParaRPr lang="ca-ES" sz="1800" dirty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 smtClean="0"/>
              <a:t>Presentació de factura electrònica </a:t>
            </a:r>
          </a:p>
          <a:p>
            <a:pPr marL="457200" indent="-457200" algn="just">
              <a:buFont typeface="+mj-lt"/>
              <a:buAutoNum type="arabicPeriod"/>
            </a:pPr>
            <a:endParaRPr lang="ca-ES" sz="1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 smtClean="0"/>
              <a:t>Portal de licitacions de l’Administració Pública</a:t>
            </a:r>
          </a:p>
          <a:p>
            <a:pPr marL="457200" indent="-457200" algn="just">
              <a:buFont typeface="+mj-lt"/>
              <a:buAutoNum type="arabicPeriod"/>
            </a:pPr>
            <a:endParaRPr lang="ca-ES" sz="1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 smtClean="0"/>
              <a:t>Inscripció </a:t>
            </a:r>
            <a:r>
              <a:rPr lang="ca-ES" sz="1800" dirty="0"/>
              <a:t>al </a:t>
            </a:r>
            <a:r>
              <a:rPr lang="ca-ES" sz="1800" dirty="0" smtClean="0"/>
              <a:t>RELI</a:t>
            </a:r>
          </a:p>
          <a:p>
            <a:pPr marL="457200" indent="-457200" algn="just">
              <a:buFont typeface="+mj-lt"/>
              <a:buAutoNum type="arabicPeriod"/>
            </a:pPr>
            <a:endParaRPr lang="ca-ES" sz="1800" dirty="0"/>
          </a:p>
          <a:p>
            <a:pPr marL="514350" indent="-514350" algn="just">
              <a:buFont typeface="+mj-lt"/>
              <a:buAutoNum type="arabicPeriod"/>
            </a:pPr>
            <a:r>
              <a:rPr lang="ca-ES" sz="1800" dirty="0"/>
              <a:t>Participar en una </a:t>
            </a:r>
            <a:r>
              <a:rPr lang="ca-ES" sz="1800" dirty="0" smtClean="0"/>
              <a:t>licitació i presentació pliques</a:t>
            </a:r>
            <a:endParaRPr lang="ca-ES" sz="1800" dirty="0"/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a-ES" sz="3100" dirty="0" smtClean="0"/>
              <a:t/>
            </a:r>
            <a:br>
              <a:rPr lang="ca-ES" sz="3100" dirty="0" smtClean="0"/>
            </a:br>
            <a:r>
              <a:rPr lang="ca-ES" sz="3100" b="1" dirty="0" smtClean="0"/>
              <a:t>1. Obligació de les empreses a relacionar-se amb l'administració de manera electrònica 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a-ES" i="1" dirty="0"/>
              <a:t>Llei 39/2015, d'1 d'octubre, del procediment administratiu comú de les administracions </a:t>
            </a:r>
            <a:r>
              <a:rPr lang="ca-ES" i="1" dirty="0" smtClean="0"/>
              <a:t>públiques</a:t>
            </a:r>
          </a:p>
          <a:p>
            <a:pPr marL="0" indent="0" algn="ctr">
              <a:buNone/>
            </a:pPr>
            <a:endParaRPr lang="ca-ES" sz="1800" i="1" dirty="0"/>
          </a:p>
          <a:p>
            <a:pPr marL="0" indent="0" algn="just">
              <a:buNone/>
            </a:pPr>
            <a:r>
              <a:rPr lang="ca-ES" sz="1800" b="1" dirty="0"/>
              <a:t>Article </a:t>
            </a:r>
            <a:r>
              <a:rPr lang="ca-ES" sz="1800" b="1" dirty="0" smtClean="0"/>
              <a:t>14</a:t>
            </a:r>
          </a:p>
          <a:p>
            <a:pPr marL="0" indent="0" algn="just">
              <a:buNone/>
            </a:pPr>
            <a:endParaRPr lang="ca-ES" sz="1800" b="1" dirty="0"/>
          </a:p>
          <a:p>
            <a:pPr marL="0" indent="0">
              <a:buNone/>
            </a:pPr>
            <a:r>
              <a:rPr lang="ca-ES" sz="1800" dirty="0"/>
              <a:t>1. Les </a:t>
            </a:r>
            <a:r>
              <a:rPr lang="ca-ES" sz="1800" b="1" dirty="0"/>
              <a:t>persones físiques</a:t>
            </a:r>
            <a:r>
              <a:rPr lang="ca-ES" sz="1800" dirty="0"/>
              <a:t> poden escollir en tot moment si es comuniquen amb les administracions públiques per exercir els seus drets i obligacions a través de mitjans electrònics o no, llevat que estiguin obligades a relacionar-se a través de mitjans electrònics amb les administracions públiques. El mitjà escollit per la persona per comunicar-se amb les administracions públiques pot ser modificat per aquella en qualsevol moment.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2. En tot cas, estan obligats a relacionar-se a través de mitjans electrònics amb les administracions públiques per efectuar qualsevol tràmit d'un procediment administratiu, almenys, els subjectes següents: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a</a:t>
            </a:r>
            <a:r>
              <a:rPr lang="ca-ES" sz="1800" dirty="0"/>
              <a:t>) Les </a:t>
            </a:r>
            <a:r>
              <a:rPr lang="ca-ES" sz="1800" b="1" dirty="0"/>
              <a:t>persones</a:t>
            </a:r>
            <a:r>
              <a:rPr lang="ca-ES" sz="1800" dirty="0"/>
              <a:t> </a:t>
            </a:r>
            <a:r>
              <a:rPr lang="ca-ES" sz="1800" b="1" dirty="0"/>
              <a:t>jurídiques</a:t>
            </a:r>
            <a:r>
              <a:rPr lang="ca-ES" sz="1800" dirty="0"/>
              <a:t>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b</a:t>
            </a:r>
            <a:r>
              <a:rPr lang="ca-ES" sz="1800" dirty="0"/>
              <a:t>) </a:t>
            </a:r>
            <a:r>
              <a:rPr lang="ca-ES" sz="1800" b="1" dirty="0"/>
              <a:t>Les entitats sense personalitat jurídica</a:t>
            </a:r>
            <a:r>
              <a:rPr lang="ca-ES" sz="1800" dirty="0"/>
              <a:t>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c</a:t>
            </a:r>
            <a:r>
              <a:rPr lang="ca-ES" sz="1800" dirty="0"/>
              <a:t>) Els qui exerceixin una activitat professional per a la qual es requereixi la </a:t>
            </a:r>
            <a:r>
              <a:rPr lang="ca-ES" sz="1800" b="1" dirty="0"/>
              <a:t>col·legiació obligatòria</a:t>
            </a:r>
            <a:r>
              <a:rPr lang="ca-ES" sz="1800" dirty="0"/>
              <a:t>, per als tràmits i actuacions que portin a terme amb les administracions públiques en exercici de l'activitat professional esmentada. En tot cas, dins d'aquest col·lectiu s'hi entenen inclosos els notaris i registradors de la propietat i mercantils.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d</a:t>
            </a:r>
            <a:r>
              <a:rPr lang="ca-ES" sz="1800" dirty="0"/>
              <a:t>) Els qui </a:t>
            </a:r>
            <a:r>
              <a:rPr lang="ca-ES" sz="1800" b="1" dirty="0"/>
              <a:t>representin un interessat </a:t>
            </a:r>
            <a:r>
              <a:rPr lang="ca-ES" sz="1800" dirty="0"/>
              <a:t>que estigui obligat a relacionar-se electrònicament amb l'Administració.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i="1" dirty="0"/>
              <a:t>e</a:t>
            </a:r>
            <a:r>
              <a:rPr lang="ca-ES" sz="1800" dirty="0"/>
              <a:t>) </a:t>
            </a:r>
            <a:r>
              <a:rPr lang="ca-ES" sz="1800" b="1" dirty="0"/>
              <a:t>Els empleats de les administracions públiques</a:t>
            </a:r>
            <a:r>
              <a:rPr lang="ca-ES" sz="1800" dirty="0"/>
              <a:t> per als tràmits i actuacions que efectuïn amb elles per raó de la seva condició d'empleat públic, tal com determini reglamentàriament cada Administració.</a:t>
            </a: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 smtClean="0"/>
              <a:t/>
            </a:r>
            <a:br>
              <a:rPr lang="ca-ES" sz="1800" dirty="0" smtClean="0"/>
            </a:br>
            <a:r>
              <a:rPr lang="ca-ES" sz="1800" dirty="0"/>
              <a:t>3. Reglamentàriament, les administracions poden establir l'obligació de relacionar-se amb elles a través de mitjans electrònics per a determinats procediments i per a certs col·lectius de persones físiques que per raó de la seva capacitat econòmica, tècnica, dedicació professional o altres motius quedi acreditat que tenen accés i disponibilitat dels mitjans electrònics necessaris.</a:t>
            </a:r>
          </a:p>
        </p:txBody>
      </p:sp>
      <p:pic>
        <p:nvPicPr>
          <p:cNvPr id="5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35400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5" y="6545360"/>
            <a:ext cx="815711" cy="2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31410"/>
            <a:ext cx="8229600" cy="1066800"/>
          </a:xfrm>
        </p:spPr>
        <p:txBody>
          <a:bodyPr>
            <a:normAutofit/>
          </a:bodyPr>
          <a:lstStyle/>
          <a:p>
            <a:pPr marL="514350" indent="-514350"/>
            <a:r>
              <a:rPr lang="ca-ES" sz="3200" b="1" dirty="0" smtClean="0"/>
              <a:t>2. Seu electrònica 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587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u="sng" dirty="0" smtClean="0"/>
          </a:p>
          <a:p>
            <a:pPr marL="0" indent="0">
              <a:buNone/>
            </a:pPr>
            <a:r>
              <a:rPr lang="ca-ES" sz="1400" u="sng" dirty="0"/>
              <a:t>	</a:t>
            </a:r>
            <a:endParaRPr lang="ca-ES" sz="1400" u="sng" dirty="0" smtClean="0"/>
          </a:p>
          <a:p>
            <a:pPr marL="0" indent="0">
              <a:buNone/>
            </a:pPr>
            <a:endParaRPr lang="ca-ES" sz="1400" u="sng" dirty="0" smtClean="0">
              <a:hlinkClick r:id="rId2"/>
            </a:endParaRPr>
          </a:p>
          <a:p>
            <a:pPr marL="0" indent="0">
              <a:buNone/>
            </a:pPr>
            <a:endParaRPr lang="ca-ES" sz="1400" u="sng" dirty="0" smtClean="0"/>
          </a:p>
          <a:p>
            <a:pPr marL="0" indent="0">
              <a:buNone/>
            </a:pPr>
            <a:endParaRPr lang="ca-ES" sz="1400" dirty="0" smtClean="0"/>
          </a:p>
          <a:p>
            <a:pPr marL="0" indent="0">
              <a:buNone/>
            </a:pPr>
            <a:endParaRPr lang="ca-ES" sz="1400" dirty="0"/>
          </a:p>
          <a:p>
            <a:pPr marL="0" indent="0">
              <a:buNone/>
            </a:pPr>
            <a:endParaRPr lang="ca-ES" sz="1400" dirty="0"/>
          </a:p>
        </p:txBody>
      </p:sp>
      <p:pic>
        <p:nvPicPr>
          <p:cNvPr id="6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6" y="5750568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00" y="1484784"/>
            <a:ext cx="5020509" cy="40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787645" y="5731376"/>
            <a:ext cx="420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u="sng" dirty="0">
                <a:hlinkClick r:id="rId2"/>
              </a:rPr>
              <a:t>https://seu-e.cat/ca/web/arenysdemar</a:t>
            </a:r>
            <a:endParaRPr lang="ca-ES" u="sng" dirty="0"/>
          </a:p>
          <a:p>
            <a:endParaRPr lang="ca-ES" dirty="0"/>
          </a:p>
        </p:txBody>
      </p:sp>
      <p:pic>
        <p:nvPicPr>
          <p:cNvPr id="8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3. Sistemes d'identificació i signatura</a:t>
            </a:r>
            <a:br>
              <a:rPr lang="ca-ES" sz="3200" b="1" dirty="0" smtClean="0"/>
            </a:br>
            <a:endParaRPr lang="ca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sz="1600" b="1" i="1" dirty="0"/>
              <a:t>Certificat </a:t>
            </a:r>
            <a:r>
              <a:rPr lang="ca-ES" sz="1600" b="1" i="1" dirty="0" smtClean="0"/>
              <a:t>digital</a:t>
            </a:r>
          </a:p>
          <a:p>
            <a:pPr marL="0" indent="0">
              <a:buNone/>
            </a:pPr>
            <a:endParaRPr lang="ca-ES" sz="1600" dirty="0" smtClean="0"/>
          </a:p>
          <a:p>
            <a:pPr marL="0" indent="0">
              <a:buNone/>
            </a:pPr>
            <a:r>
              <a:rPr lang="ca-ES" sz="1600" dirty="0" smtClean="0"/>
              <a:t>``És </a:t>
            </a:r>
            <a:r>
              <a:rPr lang="ca-ES" sz="1600" dirty="0"/>
              <a:t>un document electrònic que ens identifica i que conté dades nostres. Aquestes dades poden estar instal·lades en un equip informàtic (ordinador de sobretaula) o en una targeta física</a:t>
            </a:r>
            <a:r>
              <a:rPr lang="ca-ES" sz="1600" dirty="0" smtClean="0"/>
              <a:t>.´´</a:t>
            </a:r>
          </a:p>
          <a:p>
            <a:pPr marL="0" indent="0">
              <a:buNone/>
            </a:pPr>
            <a:endParaRPr lang="ca-ES" sz="1600" dirty="0"/>
          </a:p>
          <a:p>
            <a:pPr marL="0" indent="0">
              <a:buNone/>
            </a:pPr>
            <a:r>
              <a:rPr lang="ca-ES" sz="1600" dirty="0">
                <a:hlinkClick r:id="rId3"/>
              </a:rPr>
              <a:t>https://</a:t>
            </a:r>
            <a:r>
              <a:rPr lang="ca-ES" sz="1600" dirty="0" smtClean="0">
                <a:hlinkClick r:id="rId3"/>
              </a:rPr>
              <a:t>www.aoc.cat/wp-content/uploads/2015/11/llista_entitats_classificades-validadorjuny2017.pdf</a:t>
            </a:r>
            <a:endParaRPr lang="ca-ES" sz="1600" dirty="0" smtClean="0"/>
          </a:p>
          <a:p>
            <a:pPr marL="0" indent="0">
              <a:buNone/>
            </a:pPr>
            <a:endParaRPr lang="ca-ES" sz="1600" dirty="0"/>
          </a:p>
          <a:p>
            <a:endParaRPr lang="ca-ES" sz="1600" dirty="0" smtClean="0"/>
          </a:p>
          <a:p>
            <a:pPr marL="0" indent="0">
              <a:buNone/>
            </a:pPr>
            <a:r>
              <a:rPr lang="ca-ES" sz="1600" b="1" i="1" dirty="0" smtClean="0"/>
              <a:t>Signatura electrònica</a:t>
            </a:r>
          </a:p>
          <a:p>
            <a:pPr marL="0" indent="0">
              <a:buNone/>
            </a:pPr>
            <a:endParaRPr lang="ca-ES" sz="1600" dirty="0"/>
          </a:p>
          <a:p>
            <a:pPr marL="0" indent="0">
              <a:buNone/>
            </a:pPr>
            <a:r>
              <a:rPr lang="ca-ES" sz="1600" dirty="0" smtClean="0"/>
              <a:t>``És </a:t>
            </a:r>
            <a:r>
              <a:rPr lang="ca-ES" sz="1600" dirty="0"/>
              <a:t>el codi alfanumèric que es genera gràcies a un certificat. Sense un certificat no es pot signar electrònicament, però sí identificar-se</a:t>
            </a:r>
            <a:r>
              <a:rPr lang="ca-ES" sz="1600" dirty="0" smtClean="0"/>
              <a:t>.´´</a:t>
            </a:r>
            <a:endParaRPr lang="ca-ES" sz="1600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sz="1600" dirty="0">
              <a:hlinkClick r:id="rId4"/>
            </a:endParaRPr>
          </a:p>
          <a:p>
            <a:pPr marL="0" indent="0">
              <a:buNone/>
            </a:pPr>
            <a:r>
              <a:rPr lang="ca-ES" sz="1700" dirty="0">
                <a:hlinkClick r:id="rId4"/>
              </a:rPr>
              <a:t>https://web.gencat.cat/ca/tramits/idCAT/Certificat-digital-idCAT/</a:t>
            </a:r>
            <a:endParaRPr lang="ca-ES" sz="1700" dirty="0"/>
          </a:p>
          <a:p>
            <a:pPr marL="0" indent="0">
              <a:buNone/>
            </a:pPr>
            <a:r>
              <a:rPr lang="ca-ES" sz="1700" dirty="0">
                <a:hlinkClick r:id="rId5"/>
              </a:rPr>
              <a:t>https://certificatdigital.com/solicitud</a:t>
            </a:r>
            <a:endParaRPr lang="ca-ES" sz="1700" dirty="0"/>
          </a:p>
          <a:p>
            <a:pPr marL="0" indent="0">
              <a:buNone/>
            </a:pPr>
            <a:r>
              <a:rPr lang="ca-ES" sz="1700" dirty="0">
                <a:hlinkClick r:id="rId6"/>
              </a:rPr>
              <a:t>https://www.camerfirma.com</a:t>
            </a:r>
            <a:r>
              <a:rPr lang="ca-ES" sz="1700" dirty="0"/>
              <a:t>/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58624"/>
            <a:ext cx="1458630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56" y="5750567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8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476672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4. Presentació de factura electrònica </a:t>
            </a:r>
            <a:br>
              <a:rPr lang="ca-ES" sz="3200" b="1" dirty="0" smtClean="0"/>
            </a:br>
            <a:endParaRPr lang="ca-E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6021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YouTube - Apps en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89240"/>
            <a:ext cx="1184098" cy="11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427984" y="526607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6"/>
              </a:rPr>
              <a:t>https://www.pimefactura.net/ca</a:t>
            </a:r>
            <a:r>
              <a:rPr lang="ca-ES" dirty="0" smtClean="0">
                <a:hlinkClick r:id="rId6"/>
              </a:rPr>
              <a:t>/</a:t>
            </a:r>
            <a:endParaRPr lang="ca-ES" dirty="0" smtClean="0"/>
          </a:p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8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73015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10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102" y="548680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5. Portal de licitacions de l’Administració Pública</a:t>
            </a:r>
            <a:br>
              <a:rPr lang="ca-ES" sz="3200" b="1" dirty="0" smtClean="0"/>
            </a:br>
            <a:endParaRPr lang="ca-ES" sz="32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6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84" y="5733256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9"/>
          <a:stretch/>
        </p:blipFill>
        <p:spPr bwMode="auto">
          <a:xfrm>
            <a:off x="539552" y="1593420"/>
            <a:ext cx="7276602" cy="416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8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5. Portal de licitacions de l’Administració Pública</a:t>
            </a:r>
            <a:br>
              <a:rPr lang="ca-ES" sz="3200" b="1" dirty="0" smtClean="0"/>
            </a:br>
            <a:endParaRPr lang="ca-ES" sz="3200" b="1" dirty="0"/>
          </a:p>
        </p:txBody>
      </p:sp>
      <p:pic>
        <p:nvPicPr>
          <p:cNvPr id="5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41453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6507"/>
            <a:ext cx="7233878" cy="394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7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570563"/>
            <a:ext cx="743702" cy="2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b="1" dirty="0" smtClean="0"/>
              <a:t/>
            </a:r>
            <a:br>
              <a:rPr lang="ca-ES" sz="3200" b="1" dirty="0" smtClean="0"/>
            </a:br>
            <a:r>
              <a:rPr lang="ca-ES" sz="3200" b="1" dirty="0" smtClean="0"/>
              <a:t>6. Inscripció al RELI</a:t>
            </a:r>
            <a:br>
              <a:rPr lang="ca-ES" sz="3200" b="1" dirty="0" smtClean="0"/>
            </a:br>
            <a:endParaRPr lang="ca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7200" dirty="0" smtClean="0"/>
              <a:t>R</a:t>
            </a:r>
            <a:r>
              <a:rPr lang="ca-ES" sz="3600" dirty="0" smtClean="0"/>
              <a:t>egistre</a:t>
            </a:r>
            <a:endParaRPr lang="ca-ES" dirty="0" smtClean="0"/>
          </a:p>
          <a:p>
            <a:pPr marL="0" indent="0">
              <a:buNone/>
            </a:pPr>
            <a:r>
              <a:rPr lang="ca-ES" sz="8000" dirty="0" smtClean="0"/>
              <a:t>E</a:t>
            </a:r>
            <a:r>
              <a:rPr lang="ca-ES" sz="4000" dirty="0" smtClean="0"/>
              <a:t>lectrònic</a:t>
            </a:r>
          </a:p>
          <a:p>
            <a:pPr marL="0" indent="0">
              <a:buNone/>
            </a:pPr>
            <a:r>
              <a:rPr lang="ca-ES" sz="4000" dirty="0" smtClean="0"/>
              <a:t>d’empreses</a:t>
            </a:r>
          </a:p>
          <a:p>
            <a:pPr marL="0" indent="0">
              <a:buNone/>
            </a:pPr>
            <a:r>
              <a:rPr lang="ca-ES" sz="8000" dirty="0" err="1" smtClean="0"/>
              <a:t>LI</a:t>
            </a:r>
            <a:r>
              <a:rPr lang="ca-ES" sz="4000" dirty="0" err="1" smtClean="0"/>
              <a:t>citadores</a:t>
            </a:r>
            <a:endParaRPr lang="ca-ES" dirty="0" smtClean="0"/>
          </a:p>
          <a:p>
            <a:endParaRPr lang="ca-ES" dirty="0"/>
          </a:p>
        </p:txBody>
      </p:sp>
      <p:pic>
        <p:nvPicPr>
          <p:cNvPr id="5122" name="Picture 2" descr="Papel y lapiz png 1 » PNG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96818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ncat | CFA Montcada i Reixa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9026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juntament d'Arenys de Mar - Logotip de l'Ajunta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33256"/>
            <a:ext cx="3047060" cy="10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423670" cy="509270"/>
          </a:xfrm>
          <a:prstGeom prst="rect">
            <a:avLst/>
          </a:prstGeom>
          <a:noFill/>
        </p:spPr>
      </p:pic>
      <p:pic>
        <p:nvPicPr>
          <p:cNvPr id="9" name="Picture 2" descr="Resultat d'imatges per a &quot;CCBY-NC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7" y="6484766"/>
            <a:ext cx="988840" cy="3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617</TotalTime>
  <Words>263</Words>
  <Application>Microsoft Office PowerPoint</Application>
  <PresentationFormat>Presentación en pantalla (4:3)</PresentationFormat>
  <Paragraphs>92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Urbano</vt:lpstr>
      <vt:lpstr>Promoció de l'ús del canal digital i dels mitjans d'identificació electrònica entre els col·lectius obligats  </vt:lpstr>
      <vt:lpstr>ÍNDEX</vt:lpstr>
      <vt:lpstr> 1. Obligació de les empreses a relacionar-se amb l'administració de manera electrònica  </vt:lpstr>
      <vt:lpstr>2. Seu electrònica </vt:lpstr>
      <vt:lpstr> 3. Sistemes d'identificació i signatura </vt:lpstr>
      <vt:lpstr> 4. Presentació de factura electrònica  </vt:lpstr>
      <vt:lpstr> 5. Portal de licitacions de l’Administració Pública </vt:lpstr>
      <vt:lpstr> 5. Portal de licitacions de l’Administració Pública </vt:lpstr>
      <vt:lpstr> 6. Inscripció al RELI </vt:lpstr>
      <vt:lpstr> 7. Participar en una licitació i presentació pliques </vt:lpstr>
      <vt:lpstr> 7. Participar en una licitació i presentació pliques </vt:lpstr>
      <vt:lpstr>GRÀCIES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Promoció de l'ús del canal digital i dels mitjans d'identificació electrònica entre els col·lectius obligats</dc:title>
  <dc:creator>Gerard Del Caño</dc:creator>
  <cp:lastModifiedBy>Gerard Del Caño</cp:lastModifiedBy>
  <cp:revision>22</cp:revision>
  <dcterms:created xsi:type="dcterms:W3CDTF">2020-10-06T06:59:30Z</dcterms:created>
  <dcterms:modified xsi:type="dcterms:W3CDTF">2021-02-19T10:43:04Z</dcterms:modified>
</cp:coreProperties>
</file>