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3"/>
  </p:notesMasterIdLst>
  <p:sldIdLst>
    <p:sldId id="283" r:id="rId3"/>
    <p:sldId id="370" r:id="rId4"/>
    <p:sldId id="338" r:id="rId5"/>
    <p:sldId id="340" r:id="rId6"/>
    <p:sldId id="345" r:id="rId7"/>
    <p:sldId id="337" r:id="rId8"/>
    <p:sldId id="369" r:id="rId9"/>
    <p:sldId id="371" r:id="rId10"/>
    <p:sldId id="372" r:id="rId11"/>
    <p:sldId id="351" r:id="rId12"/>
    <p:sldId id="349" r:id="rId13"/>
    <p:sldId id="373" r:id="rId14"/>
    <p:sldId id="352" r:id="rId15"/>
    <p:sldId id="374" r:id="rId16"/>
    <p:sldId id="354" r:id="rId17"/>
    <p:sldId id="350" r:id="rId18"/>
    <p:sldId id="353" r:id="rId19"/>
    <p:sldId id="365" r:id="rId20"/>
    <p:sldId id="367" r:id="rId21"/>
    <p:sldId id="358" r:id="rId22"/>
  </p:sldIdLst>
  <p:sldSz cx="6858000" cy="9144000" type="screen4x3"/>
  <p:notesSz cx="6669088" cy="987266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F3B"/>
    <a:srgbClr val="F4E9E9"/>
    <a:srgbClr val="FAE9A0"/>
    <a:srgbClr val="FFD757"/>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 mitjà 2 - èmfasi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 mitjà 2 - èmfas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 clar 2 - èmfasi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ense estil ni q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699" autoAdjust="0"/>
  </p:normalViewPr>
  <p:slideViewPr>
    <p:cSldViewPr>
      <p:cViewPr>
        <p:scale>
          <a:sx n="84" d="100"/>
          <a:sy n="84" d="100"/>
        </p:scale>
        <p:origin x="-2334" y="36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3"/>
            <a:ext cx="2889938" cy="493633"/>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777607" y="3"/>
            <a:ext cx="2889938" cy="493633"/>
          </a:xfrm>
          <a:prstGeom prst="rect">
            <a:avLst/>
          </a:prstGeom>
        </p:spPr>
        <p:txBody>
          <a:bodyPr vert="horz" lIns="91440" tIns="45720" rIns="91440" bIns="45720" rtlCol="0"/>
          <a:lstStyle>
            <a:lvl1pPr algn="r">
              <a:defRPr sz="1200"/>
            </a:lvl1pPr>
          </a:lstStyle>
          <a:p>
            <a:fld id="{F81555AE-743C-4E5F-8D52-4F3CDC0AE356}" type="datetimeFigureOut">
              <a:rPr lang="ca-ES" smtClean="0"/>
              <a:t>5/2/2020</a:t>
            </a:fld>
            <a:endParaRPr lang="ca-ES"/>
          </a:p>
        </p:txBody>
      </p:sp>
      <p:sp>
        <p:nvSpPr>
          <p:cNvPr id="4" name="Contenidor d'imatge de diapositiva 3"/>
          <p:cNvSpPr>
            <a:spLocks noGrp="1" noRot="1" noChangeAspect="1"/>
          </p:cNvSpPr>
          <p:nvPr>
            <p:ph type="sldImg" idx="2"/>
          </p:nvPr>
        </p:nvSpPr>
        <p:spPr>
          <a:xfrm>
            <a:off x="1946275" y="739775"/>
            <a:ext cx="2776538" cy="3703638"/>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377319"/>
            <a:ext cx="2889938" cy="493633"/>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777607" y="9377319"/>
            <a:ext cx="2889938" cy="493633"/>
          </a:xfrm>
          <a:prstGeom prst="rect">
            <a:avLst/>
          </a:prstGeom>
        </p:spPr>
        <p:txBody>
          <a:bodyPr vert="horz" lIns="91440" tIns="45720" rIns="91440" bIns="45720" rtlCol="0" anchor="b"/>
          <a:lstStyle>
            <a:lvl1pPr algn="r">
              <a:defRPr sz="1200"/>
            </a:lvl1pPr>
          </a:lstStyle>
          <a:p>
            <a:fld id="{5C9F168F-0155-4BC3-8CC9-C8914A4E8271}" type="slidenum">
              <a:rPr lang="ca-ES" smtClean="0"/>
              <a:t>‹#›</a:t>
            </a:fld>
            <a:endParaRPr lang="ca-ES"/>
          </a:p>
        </p:txBody>
      </p:sp>
    </p:spTree>
    <p:extLst>
      <p:ext uri="{BB962C8B-B14F-4D97-AF65-F5344CB8AC3E}">
        <p14:creationId xmlns:p14="http://schemas.microsoft.com/office/powerpoint/2010/main" val="306615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5C9F168F-0155-4BC3-8CC9-C8914A4E8271}" type="slidenum">
              <a:rPr lang="ca-ES" smtClean="0"/>
              <a:t>7</a:t>
            </a:fld>
            <a:endParaRPr lang="ca-ES"/>
          </a:p>
        </p:txBody>
      </p:sp>
    </p:spTree>
    <p:extLst>
      <p:ext uri="{BB962C8B-B14F-4D97-AF65-F5344CB8AC3E}">
        <p14:creationId xmlns:p14="http://schemas.microsoft.com/office/powerpoint/2010/main" val="969664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pic>
        <p:nvPicPr>
          <p:cNvPr id="10" name="Imatg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3946"/>
          <a:stretch/>
        </p:blipFill>
        <p:spPr>
          <a:xfrm>
            <a:off x="5157192" y="167839"/>
            <a:ext cx="540061" cy="695132"/>
          </a:xfrm>
          <a:prstGeom prst="rect">
            <a:avLst/>
          </a:prstGeom>
        </p:spPr>
      </p:pic>
      <p:sp>
        <p:nvSpPr>
          <p:cNvPr id="2" name="Títol 1"/>
          <p:cNvSpPr>
            <a:spLocks noGrp="1"/>
          </p:cNvSpPr>
          <p:nvPr>
            <p:ph type="ctrTitle"/>
          </p:nvPr>
        </p:nvSpPr>
        <p:spPr>
          <a:xfrm>
            <a:off x="514350" y="2840568"/>
            <a:ext cx="5829300" cy="1960033"/>
          </a:xfrm>
        </p:spPr>
        <p:txBody>
          <a:bodyPr/>
          <a:lstStyle/>
          <a:p>
            <a:r>
              <a:rPr lang="ca-ES" smtClean="0"/>
              <a:t>Feu clic aquí per editar l'estil</a:t>
            </a:r>
            <a:endParaRPr lang="ca-ES"/>
          </a:p>
        </p:txBody>
      </p:sp>
      <p:sp>
        <p:nvSpPr>
          <p:cNvPr id="3" name="Subtíto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B0A31844-39E2-4049-BBC0-45AABFC95D91}" type="datetime1">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400275D-5646-4B03-A4F5-E66D1D947468}" type="slidenum">
              <a:rPr lang="ca-ES" smtClean="0"/>
              <a:t>‹#›</a:t>
            </a:fld>
            <a:endParaRPr lang="ca-ES"/>
          </a:p>
        </p:txBody>
      </p:sp>
      <p:pic>
        <p:nvPicPr>
          <p:cNvPr id="8" name="Imagen 6">
            <a:extLst>
              <a:ext uri="{FF2B5EF4-FFF2-40B4-BE49-F238E27FC236}">
                <a16:creationId xmlns="" xmlns:a16="http://schemas.microsoft.com/office/drawing/2014/main" id="{9F6604C4-B225-2946-8B8E-844F5D2FEC5A}"/>
              </a:ext>
            </a:extLst>
          </p:cNvPr>
          <p:cNvPicPr>
            <a:picLocks noChangeAspect="1"/>
          </p:cNvPicPr>
          <p:nvPr userDrawn="1"/>
        </p:nvPicPr>
        <p:blipFill>
          <a:blip r:embed="rId3"/>
          <a:stretch>
            <a:fillRect/>
          </a:stretch>
        </p:blipFill>
        <p:spPr>
          <a:xfrm>
            <a:off x="5589241" y="191569"/>
            <a:ext cx="838772" cy="647672"/>
          </a:xfrm>
          <a:prstGeom prst="rect">
            <a:avLst/>
          </a:prstGeom>
        </p:spPr>
      </p:pic>
      <p:pic>
        <p:nvPicPr>
          <p:cNvPr id="9" name="Imagen 8">
            <a:extLst>
              <a:ext uri="{FF2B5EF4-FFF2-40B4-BE49-F238E27FC236}">
                <a16:creationId xmlns="" xmlns:a16="http://schemas.microsoft.com/office/drawing/2014/main" id="{7A0D66D3-15CD-754A-8213-0A4BDEB421A2}"/>
              </a:ext>
            </a:extLst>
          </p:cNvPr>
          <p:cNvPicPr>
            <a:picLocks noChangeAspect="1"/>
          </p:cNvPicPr>
          <p:nvPr userDrawn="1"/>
        </p:nvPicPr>
        <p:blipFill>
          <a:blip r:embed="rId4"/>
          <a:stretch>
            <a:fillRect/>
          </a:stretch>
        </p:blipFill>
        <p:spPr>
          <a:xfrm>
            <a:off x="2780928" y="8559355"/>
            <a:ext cx="1026114" cy="341047"/>
          </a:xfrm>
          <a:prstGeom prst="rect">
            <a:avLst/>
          </a:prstGeom>
        </p:spPr>
      </p:pic>
    </p:spTree>
    <p:extLst>
      <p:ext uri="{BB962C8B-B14F-4D97-AF65-F5344CB8AC3E}">
        <p14:creationId xmlns:p14="http://schemas.microsoft.com/office/powerpoint/2010/main" val="42195235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9CBD699F-D75A-4D69-9F63-443970DE1C4E}" type="datetime1">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16333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4972050" y="366185"/>
            <a:ext cx="1543050" cy="7802033"/>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342900" y="366185"/>
            <a:ext cx="4514850" cy="7802033"/>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94E8F79B-A486-4EF3-B2FE-D5DC4748AEAB}" type="datetime1">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310120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514350" y="2840038"/>
            <a:ext cx="5829300" cy="1960562"/>
          </a:xfrm>
        </p:spPr>
        <p:txBody>
          <a:bodyPr/>
          <a:lstStyle/>
          <a:p>
            <a:r>
              <a:rPr lang="ca-ES" smtClean="0"/>
              <a:t>Feu clic aquí per editar l'estil</a:t>
            </a:r>
            <a:endParaRPr lang="ca-ES"/>
          </a:p>
        </p:txBody>
      </p:sp>
      <p:sp>
        <p:nvSpPr>
          <p:cNvPr id="3" name="Subtítol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7A4A31CF-63F7-4B7D-AF79-503AFE1E0678}" type="datetimeFigureOut">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19795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7A4A31CF-63F7-4B7D-AF79-503AFE1E0678}" type="datetimeFigureOut">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174667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541338" y="5875338"/>
            <a:ext cx="5829300" cy="1816100"/>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7A4A31CF-63F7-4B7D-AF79-503AFE1E0678}" type="datetimeFigureOut">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124971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7A4A31CF-63F7-4B7D-AF79-503AFE1E0678}" type="datetimeFigureOut">
              <a:rPr lang="ca-ES" smtClean="0"/>
              <a:t>5/2/2020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252579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7A4A31CF-63F7-4B7D-AF79-503AFE1E0678}" type="datetimeFigureOut">
              <a:rPr lang="ca-ES" smtClean="0"/>
              <a:t>5/2/2020</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206988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7A4A31CF-63F7-4B7D-AF79-503AFE1E0678}" type="datetimeFigureOut">
              <a:rPr lang="ca-ES" smtClean="0"/>
              <a:t>5/2/2020</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944449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7A4A31CF-63F7-4B7D-AF79-503AFE1E0678}" type="datetimeFigureOut">
              <a:rPr lang="ca-ES" smtClean="0"/>
              <a:t>5/2/2020</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1758127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342900" y="363538"/>
            <a:ext cx="2255838" cy="154940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7A4A31CF-63F7-4B7D-AF79-503AFE1E0678}" type="datetimeFigureOut">
              <a:rPr lang="ca-ES" smtClean="0"/>
              <a:t>5/2/2020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247239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dirty="0" smtClean="0"/>
              <a:t>Feu clic aquí per editar l'estil</a:t>
            </a:r>
            <a:endParaRPr lang="ca-ES" dirty="0"/>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92DC8BBE-904A-43DA-98CD-52AE50868339}" type="datetime1">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3315672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344613" y="6400800"/>
            <a:ext cx="4114800" cy="755650"/>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7A4A31CF-63F7-4B7D-AF79-503AFE1E0678}" type="datetimeFigureOut">
              <a:rPr lang="ca-ES" smtClean="0"/>
              <a:t>5/2/2020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345163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7A4A31CF-63F7-4B7D-AF79-503AFE1E0678}" type="datetimeFigureOut">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156990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4972050" y="366713"/>
            <a:ext cx="1543050" cy="780097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342900" y="366713"/>
            <a:ext cx="4476750" cy="780097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7A4A31CF-63F7-4B7D-AF79-503AFE1E0678}" type="datetimeFigureOut">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B0583F8-1471-4724-823A-DB1405E5C306}" type="slidenum">
              <a:rPr lang="ca-ES" smtClean="0"/>
              <a:t>‹#›</a:t>
            </a:fld>
            <a:endParaRPr lang="ca-ES"/>
          </a:p>
        </p:txBody>
      </p:sp>
    </p:spTree>
    <p:extLst>
      <p:ext uri="{BB962C8B-B14F-4D97-AF65-F5344CB8AC3E}">
        <p14:creationId xmlns:p14="http://schemas.microsoft.com/office/powerpoint/2010/main" val="401107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541735" y="5875867"/>
            <a:ext cx="5829300" cy="1816100"/>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8F010E21-EDB1-431A-A08B-9A5DD801F0E4}" type="datetime1">
              <a:rPr lang="ca-ES" smtClean="0"/>
              <a:t>5/2/2020</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30729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94B2A724-57D5-4734-8963-0F2769B11FCA}" type="datetime1">
              <a:rPr lang="ca-ES" smtClean="0"/>
              <a:t>5/2/2020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151527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B0C2DDFD-86C9-40A4-8A98-A17649811CDA}" type="datetime1">
              <a:rPr lang="ca-ES" smtClean="0"/>
              <a:t>5/2/2020</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34594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0FFADAB0-0121-49CD-AEF8-7A9D9639DA34}" type="datetime1">
              <a:rPr lang="ca-ES" smtClean="0"/>
              <a:t>5/2/2020</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425403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8D42C8F9-E3C6-4047-8249-88009048227F}" type="datetime1">
              <a:rPr lang="ca-ES" smtClean="0"/>
              <a:t>5/2/2020</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42124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342900" y="364067"/>
            <a:ext cx="2256235" cy="154940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41E5E2DB-82AA-44DC-8A76-12FD09FD5E1F}" type="datetime1">
              <a:rPr lang="ca-ES" smtClean="0"/>
              <a:t>5/2/2020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410150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344216" y="6400800"/>
            <a:ext cx="4114800" cy="755651"/>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54A2A2AF-B50D-4F03-A083-3F0E22A5B9A9}" type="datetime1">
              <a:rPr lang="ca-ES" smtClean="0"/>
              <a:t>5/2/2020</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400275D-5646-4B03-A4F5-E66D1D947468}" type="slidenum">
              <a:rPr lang="ca-ES" smtClean="0"/>
              <a:t>‹#›</a:t>
            </a:fld>
            <a:endParaRPr lang="ca-ES"/>
          </a:p>
        </p:txBody>
      </p:sp>
    </p:spTree>
    <p:extLst>
      <p:ext uri="{BB962C8B-B14F-4D97-AF65-F5344CB8AC3E}">
        <p14:creationId xmlns:p14="http://schemas.microsoft.com/office/powerpoint/2010/main" val="3065015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9B8B7BE-E512-4F5A-BAC6-5034990C7EB0}" type="datetime1">
              <a:rPr lang="ca-ES" smtClean="0"/>
              <a:t>5/2/2020</a:t>
            </a:fld>
            <a:endParaRPr lang="ca-ES"/>
          </a:p>
        </p:txBody>
      </p:sp>
      <p:sp>
        <p:nvSpPr>
          <p:cNvPr id="5" name="Contenidor de peu de pà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400275D-5646-4B03-A4F5-E66D1D947468}" type="slidenum">
              <a:rPr lang="ca-ES" smtClean="0"/>
              <a:t>‹#›</a:t>
            </a:fld>
            <a:endParaRPr lang="ca-ES"/>
          </a:p>
        </p:txBody>
      </p:sp>
    </p:spTree>
    <p:extLst>
      <p:ext uri="{BB962C8B-B14F-4D97-AF65-F5344CB8AC3E}">
        <p14:creationId xmlns:p14="http://schemas.microsoft.com/office/powerpoint/2010/main" val="298102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ca-ES" dirty="0" smtClean="0"/>
              <a:t>Feu clic aquí per editar l'estil</a:t>
            </a:r>
            <a:endParaRPr lang="ca-ES" dirty="0"/>
          </a:p>
        </p:txBody>
      </p:sp>
      <p:sp>
        <p:nvSpPr>
          <p:cNvPr id="3" name="Contenidor de text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7A4A31CF-63F7-4B7D-AF79-503AFE1E0678}" type="datetimeFigureOut">
              <a:rPr lang="ca-ES" smtClean="0"/>
              <a:t>5/2/2020</a:t>
            </a:fld>
            <a:endParaRPr lang="ca-ES"/>
          </a:p>
        </p:txBody>
      </p:sp>
      <p:sp>
        <p:nvSpPr>
          <p:cNvPr id="5" name="Contenidor de peu de pàgina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B0583F8-1471-4724-823A-DB1405E5C306}" type="slidenum">
              <a:rPr lang="ca-ES" smtClean="0"/>
              <a:t>‹#›</a:t>
            </a:fld>
            <a:endParaRPr lang="ca-ES"/>
          </a:p>
        </p:txBody>
      </p:sp>
      <p:pic>
        <p:nvPicPr>
          <p:cNvPr id="7" name="Imatg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59691" r="-1"/>
          <a:stretch/>
        </p:blipFill>
        <p:spPr>
          <a:xfrm>
            <a:off x="5255430" y="0"/>
            <a:ext cx="1625302" cy="917925"/>
          </a:xfrm>
          <a:prstGeom prst="rect">
            <a:avLst/>
          </a:prstGeom>
        </p:spPr>
      </p:pic>
    </p:spTree>
    <p:extLst>
      <p:ext uri="{BB962C8B-B14F-4D97-AF65-F5344CB8AC3E}">
        <p14:creationId xmlns:p14="http://schemas.microsoft.com/office/powerpoint/2010/main" val="469813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png@01D4CA09.86DD3F3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55" Type="http://schemas.openxmlformats.org/officeDocument/2006/relationships/image" Target="../media/image4.svg"/><Relationship Id="rId2" Type="http://schemas.openxmlformats.org/officeDocument/2006/relationships/image" Target="../media/image24.png"/><Relationship Id="rId1" Type="http://schemas.openxmlformats.org/officeDocument/2006/relationships/slideLayout" Target="../slideLayouts/slideLayout2.xml"/><Relationship Id="rId11" Type="http://schemas.openxmlformats.org/officeDocument/2006/relationships/image" Target="../media/image22.png"/><Relationship Id="rId10" Type="http://schemas.openxmlformats.org/officeDocument/2006/relationships/image" Target="../media/image4.svg"/><Relationship Id="rId9" Type="http://schemas.openxmlformats.org/officeDocument/2006/relationships/image" Target="../media/image25.png"/><Relationship Id="rId56" Type="http://schemas.openxmlformats.org/officeDocument/2006/relationships/image" Target="../media/image4.png"/></Relationships>
</file>

<file path=ppt/slides/_rels/slide11.xml.rels><?xml version="1.0" encoding="UTF-8" standalone="yes"?>
<Relationships xmlns="http://schemas.openxmlformats.org/package/2006/relationships"><Relationship Id="rId55"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Layout" Target="../slideLayouts/slideLayout2.xml"/><Relationship Id="rId53" Type="http://schemas.openxmlformats.org/officeDocument/2006/relationships/image" Target="../media/image4.svg"/><Relationship Id="rId57" Type="http://schemas.openxmlformats.org/officeDocument/2006/relationships/image" Target="../media/image4.png"/><Relationship Id="rId56"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55" Type="http://schemas.openxmlformats.org/officeDocument/2006/relationships/image" Target="../media/image4.svg"/><Relationship Id="rId7" Type="http://schemas.openxmlformats.org/officeDocument/2006/relationships/image" Target="../media/image4.svg"/><Relationship Id="rId2" Type="http://schemas.openxmlformats.org/officeDocument/2006/relationships/image" Target="../media/image23.png"/><Relationship Id="rId1" Type="http://schemas.openxmlformats.org/officeDocument/2006/relationships/slideLayout" Target="../slideLayouts/slideLayout2.xml"/><Relationship Id="rId56"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55" Type="http://schemas.openxmlformats.org/officeDocument/2006/relationships/image" Target="../media/image4.svg"/><Relationship Id="rId2" Type="http://schemas.openxmlformats.org/officeDocument/2006/relationships/image" Target="../media/image24.png"/><Relationship Id="rId1" Type="http://schemas.openxmlformats.org/officeDocument/2006/relationships/slideLayout" Target="../slideLayouts/slideLayout2.xml"/><Relationship Id="rId11" Type="http://schemas.openxmlformats.org/officeDocument/2006/relationships/image" Target="../media/image26.png"/><Relationship Id="rId10" Type="http://schemas.openxmlformats.org/officeDocument/2006/relationships/image" Target="../media/image4.svg"/><Relationship Id="rId9" Type="http://schemas.openxmlformats.org/officeDocument/2006/relationships/image" Target="../media/image25.png"/><Relationship Id="rId56" Type="http://schemas.openxmlformats.org/officeDocument/2006/relationships/image" Target="../media/image4.png"/></Relationships>
</file>

<file path=ppt/slides/_rels/slide14.xml.rels><?xml version="1.0" encoding="UTF-8" standalone="yes"?>
<Relationships xmlns="http://schemas.openxmlformats.org/package/2006/relationships"><Relationship Id="rId13" Type="http://schemas.openxmlformats.org/officeDocument/2006/relationships/image" Target="../media/image11.png"/><Relationship Id="rId12" Type="http://schemas.openxmlformats.org/officeDocument/2006/relationships/image" Target="../media/image12.svg"/><Relationship Id="rId2" Type="http://schemas.openxmlformats.org/officeDocument/2006/relationships/image" Target="../media/image27.png"/><Relationship Id="rId54" Type="http://schemas.openxmlformats.org/officeDocument/2006/relationships/image" Target="../media/image4.png"/><Relationship Id="rId1" Type="http://schemas.openxmlformats.org/officeDocument/2006/relationships/slideLayout" Target="../slideLayouts/slideLayout2.xml"/><Relationship Id="rId53" Type="http://schemas.openxmlformats.org/officeDocument/2006/relationships/image" Target="../media/image4.svg"/></Relationships>
</file>

<file path=ppt/slides/_rels/slide15.xml.rels><?xml version="1.0" encoding="UTF-8" standalone="yes"?>
<Relationships xmlns="http://schemas.openxmlformats.org/package/2006/relationships"><Relationship Id="rId13" Type="http://schemas.openxmlformats.org/officeDocument/2006/relationships/image" Target="../media/image11.png"/><Relationship Id="rId12" Type="http://schemas.openxmlformats.org/officeDocument/2006/relationships/image" Target="../media/image12.svg"/><Relationship Id="rId2" Type="http://schemas.openxmlformats.org/officeDocument/2006/relationships/image" Target="../media/image27.png"/><Relationship Id="rId54" Type="http://schemas.openxmlformats.org/officeDocument/2006/relationships/image" Target="../media/image4.png"/><Relationship Id="rId1" Type="http://schemas.openxmlformats.org/officeDocument/2006/relationships/slideLayout" Target="../slideLayouts/slideLayout2.xml"/><Relationship Id="rId53"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png"/><Relationship Id="rId3" Type="http://schemas.microsoft.com/office/2007/relationships/hdphoto" Target="../media/hdphoto2.wdp"/><Relationship Id="rId7" Type="http://schemas.openxmlformats.org/officeDocument/2006/relationships/image" Target="../media/image4.svg"/><Relationship Id="rId12" Type="http://schemas.openxmlformats.org/officeDocument/2006/relationships/image" Target="../media/image12.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24.png"/><Relationship Id="rId1" Type="http://schemas.openxmlformats.org/officeDocument/2006/relationships/slideLayout" Target="../slideLayouts/slideLayout2.xml"/><Relationship Id="rId11" Type="http://schemas.openxmlformats.org/officeDocument/2006/relationships/image" Target="../media/image27.png"/><Relationship Id="rId10" Type="http://schemas.openxmlformats.org/officeDocument/2006/relationships/image" Target="../media/image4.sv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5" Type="http://schemas.openxmlformats.org/officeDocument/2006/relationships/image" Target="../media/image4.svg"/><Relationship Id="rId12" Type="http://schemas.openxmlformats.org/officeDocument/2006/relationships/image" Target="../media/image12.svg"/><Relationship Id="rId59"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58" Type="http://schemas.openxmlformats.org/officeDocument/2006/relationships/image" Target="../media/image27.png"/><Relationship Id="rId57" Type="http://schemas.openxmlformats.org/officeDocument/2006/relationships/image" Target="../media/image4.svg"/><Relationship Id="rId56"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sa/3.0/deed.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1.png"/><Relationship Id="rId3" Type="http://schemas.microsoft.com/office/2007/relationships/hdphoto" Target="../media/hdphoto1.wdp"/><Relationship Id="rId55" Type="http://schemas.openxmlformats.org/officeDocument/2006/relationships/image" Target="../media/image4.svg"/><Relationship Id="rId12" Type="http://schemas.openxmlformats.org/officeDocument/2006/relationships/image" Target="../media/image4.svg"/><Relationship Id="rId59" Type="http://schemas.openxmlformats.org/officeDocument/2006/relationships/image" Target="../media/image4.svg"/><Relationship Id="rId2" Type="http://schemas.openxmlformats.org/officeDocument/2006/relationships/image" Target="../media/image8.png"/><Relationship Id="rId54" Type="http://schemas.openxmlformats.org/officeDocument/2006/relationships/image" Target="../media/image12.png"/><Relationship Id="rId1" Type="http://schemas.openxmlformats.org/officeDocument/2006/relationships/slideLayout" Target="../slideLayouts/slideLayout2.xml"/><Relationship Id="rId11" Type="http://schemas.openxmlformats.org/officeDocument/2006/relationships/image" Target="../media/image10.png"/><Relationship Id="rId53" Type="http://schemas.openxmlformats.org/officeDocument/2006/relationships/image" Target="../media/image4.svg"/><Relationship Id="rId58" Type="http://schemas.openxmlformats.org/officeDocument/2006/relationships/image" Target="../media/image14.png"/><Relationship Id="rId57" Type="http://schemas.openxmlformats.org/officeDocument/2006/relationships/image" Target="../media/image12.svg"/><Relationship Id="rId10" Type="http://schemas.openxmlformats.org/officeDocument/2006/relationships/image" Target="../media/image4.svg"/><Relationship Id="rId60" Type="http://schemas.openxmlformats.org/officeDocument/2006/relationships/image" Target="../media/image4.png"/><Relationship Id="rId9" Type="http://schemas.openxmlformats.org/officeDocument/2006/relationships/image" Target="../media/image9.png"/><Relationship Id="rId56"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55" Type="http://schemas.microsoft.com/office/2007/relationships/hdphoto" Target="../media/hdphoto1.wdp"/><Relationship Id="rId63" Type="http://schemas.openxmlformats.org/officeDocument/2006/relationships/image" Target="../media/image4.svg"/><Relationship Id="rId12" Type="http://schemas.openxmlformats.org/officeDocument/2006/relationships/image" Target="../media/image4.svg"/><Relationship Id="rId59" Type="http://schemas.openxmlformats.org/officeDocument/2006/relationships/image" Target="../media/image4.svg"/><Relationship Id="rId2" Type="http://schemas.openxmlformats.org/officeDocument/2006/relationships/image" Target="../media/image15.png"/><Relationship Id="rId54" Type="http://schemas.openxmlformats.org/officeDocument/2006/relationships/image" Target="../media/image8.png"/><Relationship Id="rId62" Type="http://schemas.openxmlformats.org/officeDocument/2006/relationships/image" Target="../media/image14.png"/><Relationship Id="rId1" Type="http://schemas.openxmlformats.org/officeDocument/2006/relationships/slideLayout" Target="../slideLayouts/slideLayout2.xml"/><Relationship Id="rId53" Type="http://schemas.openxmlformats.org/officeDocument/2006/relationships/image" Target="../media/image4.svg"/><Relationship Id="rId58" Type="http://schemas.openxmlformats.org/officeDocument/2006/relationships/image" Target="../media/image12.png"/><Relationship Id="rId57" Type="http://schemas.openxmlformats.org/officeDocument/2006/relationships/image" Target="../media/image10.png"/><Relationship Id="rId61" Type="http://schemas.openxmlformats.org/officeDocument/2006/relationships/image" Target="../media/image12.svg"/><Relationship Id="rId10" Type="http://schemas.openxmlformats.org/officeDocument/2006/relationships/image" Target="../media/image4.svg"/><Relationship Id="rId60" Type="http://schemas.openxmlformats.org/officeDocument/2006/relationships/image" Target="../media/image13.png"/><Relationship Id="rId56" Type="http://schemas.openxmlformats.org/officeDocument/2006/relationships/image" Target="../media/image9.png"/><Relationship Id="rId64" Type="http://schemas.openxmlformats.org/officeDocument/2006/relationships/image" Target="../media/image16.png"/></Relationships>
</file>

<file path=ppt/slides/_rels/slide7.xml.rels><?xml version="1.0" encoding="UTF-8" standalone="yes"?>
<Relationships xmlns="http://schemas.openxmlformats.org/package/2006/relationships"><Relationship Id="rId13" Type="http://schemas.openxmlformats.org/officeDocument/2006/relationships/image" Target="../media/image18.png"/><Relationship Id="rId3" Type="http://schemas.openxmlformats.org/officeDocument/2006/relationships/image" Target="../media/image17.png"/><Relationship Id="rId12" Type="http://schemas.openxmlformats.org/officeDocument/2006/relationships/image" Target="../media/image3.svg"/><Relationship Id="rId7" Type="http://schemas.openxmlformats.org/officeDocument/2006/relationships/image" Target="../media/image6.sv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2.xml"/><Relationship Id="rId11" Type="http://schemas.openxmlformats.org/officeDocument/2006/relationships/image" Target="../media/image7.svg"/><Relationship Id="rId15" Type="http://schemas.openxmlformats.org/officeDocument/2006/relationships/image" Target="../media/image20.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55"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2.xml"/><Relationship Id="rId53" Type="http://schemas.openxmlformats.org/officeDocument/2006/relationships/image" Target="../media/image4.svg"/><Relationship Id="rId57" Type="http://schemas.openxmlformats.org/officeDocument/2006/relationships/image" Target="../media/image4.png"/><Relationship Id="rId56"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2.wdp"/><Relationship Id="rId55" Type="http://schemas.openxmlformats.org/officeDocument/2006/relationships/image" Target="../media/image4.svg"/><Relationship Id="rId7" Type="http://schemas.openxmlformats.org/officeDocument/2006/relationships/image" Target="../media/image4.svg"/><Relationship Id="rId2" Type="http://schemas.openxmlformats.org/officeDocument/2006/relationships/image" Target="../media/image23.png"/><Relationship Id="rId1" Type="http://schemas.openxmlformats.org/officeDocument/2006/relationships/slideLayout" Target="../slideLayouts/slideLayout2.xml"/><Relationship Id="rId5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ol 3"/>
          <p:cNvSpPr>
            <a:spLocks noGrp="1"/>
          </p:cNvSpPr>
          <p:nvPr/>
        </p:nvSpPr>
        <p:spPr>
          <a:xfrm>
            <a:off x="1220142" y="5004048"/>
            <a:ext cx="4558327" cy="1607344"/>
          </a:xfrm>
          <a:prstGeom prst="rect">
            <a:avLst/>
          </a:prstGeom>
        </p:spPr>
        <p:txBody>
          <a:bodyPr vert="horz" lIns="64291" tIns="32146" rIns="64291" bIns="3214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a-ES" sz="3600" b="1" dirty="0" smtClean="0">
                <a:solidFill>
                  <a:srgbClr val="A50021"/>
                </a:solidFill>
                <a:effectLst>
                  <a:outerShdw blurRad="38100" dist="38100" dir="2700000" algn="tl">
                    <a:srgbClr val="000000">
                      <a:alpha val="43137"/>
                    </a:srgbClr>
                  </a:outerShdw>
                </a:effectLst>
              </a:rPr>
              <a:t>DIAGNOSI AJUNTAMENT DE XXX</a:t>
            </a:r>
            <a:endParaRPr lang="ca-ES" sz="3600" b="1" dirty="0">
              <a:solidFill>
                <a:srgbClr val="A50021"/>
              </a:solidFill>
              <a:effectLst>
                <a:outerShdw blurRad="38100" dist="38100" dir="2700000" algn="tl">
                  <a:srgbClr val="000000">
                    <a:alpha val="43137"/>
                  </a:srgbClr>
                </a:outerShdw>
              </a:effectLst>
            </a:endParaRPr>
          </a:p>
        </p:txBody>
      </p:sp>
      <p:grpSp>
        <p:nvGrpSpPr>
          <p:cNvPr id="3" name="Agrupa 2"/>
          <p:cNvGrpSpPr/>
          <p:nvPr/>
        </p:nvGrpSpPr>
        <p:grpSpPr>
          <a:xfrm>
            <a:off x="2348879" y="8506196"/>
            <a:ext cx="3324093" cy="368995"/>
            <a:chOff x="1438275" y="4375468"/>
            <a:chExt cx="3981450" cy="400110"/>
          </a:xfrm>
        </p:grpSpPr>
        <p:pic>
          <p:nvPicPr>
            <p:cNvPr id="10" name="Imatge 9" descr="https://licensebuttons.net/l/by-nc-sa/3.0/88x31.png"/>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38275" y="4406583"/>
              <a:ext cx="1009650" cy="361950"/>
            </a:xfrm>
            <a:prstGeom prst="rect">
              <a:avLst/>
            </a:prstGeom>
            <a:noFill/>
            <a:ln>
              <a:noFill/>
            </a:ln>
          </p:spPr>
        </p:pic>
        <p:sp>
          <p:nvSpPr>
            <p:cNvPr id="11" name="Quadre de text 2"/>
            <p:cNvSpPr txBox="1">
              <a:spLocks noChangeArrowheads="1"/>
            </p:cNvSpPr>
            <p:nvPr/>
          </p:nvSpPr>
          <p:spPr bwMode="auto">
            <a:xfrm>
              <a:off x="2442845" y="4375468"/>
              <a:ext cx="2976880" cy="40011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spcAft>
                  <a:spcPts val="0"/>
                </a:spcAft>
              </a:pPr>
              <a:r>
                <a:rPr lang="ca-ES" sz="1000" dirty="0">
                  <a:solidFill>
                    <a:srgbClr val="464646"/>
                  </a:solidFill>
                  <a:effectLst/>
                  <a:latin typeface="Arial"/>
                  <a:ea typeface="Times New Roman"/>
                </a:rPr>
                <a:t>Reconeixement-</a:t>
              </a:r>
              <a:r>
                <a:rPr lang="ca-ES" sz="1000" dirty="0" err="1">
                  <a:solidFill>
                    <a:srgbClr val="464646"/>
                  </a:solidFill>
                  <a:effectLst/>
                  <a:latin typeface="Arial"/>
                  <a:ea typeface="Times New Roman"/>
                </a:rPr>
                <a:t>NoComercial</a:t>
              </a:r>
              <a:r>
                <a:rPr lang="ca-ES" sz="1000" dirty="0">
                  <a:solidFill>
                    <a:srgbClr val="464646"/>
                  </a:solidFill>
                  <a:effectLst/>
                  <a:latin typeface="Arial"/>
                  <a:ea typeface="Times New Roman"/>
                </a:rPr>
                <a:t>-</a:t>
              </a:r>
              <a:r>
                <a:rPr lang="ca-ES" sz="1000" dirty="0" err="1">
                  <a:solidFill>
                    <a:srgbClr val="464646"/>
                  </a:solidFill>
                  <a:effectLst/>
                  <a:latin typeface="Arial"/>
                  <a:ea typeface="Times New Roman"/>
                </a:rPr>
                <a:t>CompartirIgual</a:t>
              </a:r>
              <a:r>
                <a:rPr lang="ca-ES" sz="1000" dirty="0">
                  <a:solidFill>
                    <a:srgbClr val="464646"/>
                  </a:solidFill>
                  <a:effectLst/>
                  <a:latin typeface="Arial"/>
                  <a:ea typeface="Times New Roman"/>
                </a:rPr>
                <a:t> </a:t>
              </a:r>
              <a:br>
                <a:rPr lang="ca-ES" sz="1000" dirty="0">
                  <a:solidFill>
                    <a:srgbClr val="464646"/>
                  </a:solidFill>
                  <a:effectLst/>
                  <a:latin typeface="Arial"/>
                  <a:ea typeface="Times New Roman"/>
                </a:rPr>
              </a:br>
              <a:r>
                <a:rPr lang="ca-ES" sz="1000" dirty="0">
                  <a:solidFill>
                    <a:srgbClr val="464646"/>
                  </a:solidFill>
                  <a:effectLst/>
                  <a:latin typeface="Arial"/>
                  <a:ea typeface="Times New Roman"/>
                </a:rPr>
                <a:t>CC </a:t>
              </a:r>
              <a:r>
                <a:rPr lang="ca-ES" sz="1000" dirty="0" err="1">
                  <a:solidFill>
                    <a:srgbClr val="464646"/>
                  </a:solidFill>
                  <a:effectLst/>
                  <a:latin typeface="Arial"/>
                  <a:ea typeface="Times New Roman"/>
                </a:rPr>
                <a:t>BY</a:t>
              </a:r>
              <a:r>
                <a:rPr lang="ca-ES" sz="1000" dirty="0">
                  <a:solidFill>
                    <a:srgbClr val="464646"/>
                  </a:solidFill>
                  <a:effectLst/>
                  <a:latin typeface="Arial"/>
                  <a:ea typeface="Times New Roman"/>
                </a:rPr>
                <a:t>-</a:t>
              </a:r>
              <a:r>
                <a:rPr lang="ca-ES" sz="1000" dirty="0" err="1">
                  <a:solidFill>
                    <a:srgbClr val="464646"/>
                  </a:solidFill>
                  <a:effectLst/>
                  <a:latin typeface="Arial"/>
                  <a:ea typeface="Times New Roman"/>
                </a:rPr>
                <a:t>NC-SA</a:t>
              </a:r>
              <a:endParaRPr lang="ca-ES" sz="1200" dirty="0">
                <a:effectLst/>
                <a:latin typeface="Times New Roman"/>
                <a:ea typeface="Times New Roman"/>
              </a:endParaRPr>
            </a:p>
          </p:txBody>
        </p:sp>
      </p:grpSp>
      <p:pic>
        <p:nvPicPr>
          <p:cNvPr id="8" name="Imat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850" y="1331640"/>
            <a:ext cx="2668912" cy="3528392"/>
          </a:xfrm>
          <a:prstGeom prst="rect">
            <a:avLst/>
          </a:prstGeom>
        </p:spPr>
      </p:pic>
      <p:pic>
        <p:nvPicPr>
          <p:cNvPr id="9" name="Imatge 8"/>
          <p:cNvPicPr>
            <a:picLocks noChangeAspect="1"/>
          </p:cNvPicPr>
          <p:nvPr/>
        </p:nvPicPr>
        <p:blipFill rotWithShape="1">
          <a:blip r:embed="rId5">
            <a:extLst>
              <a:ext uri="{28A0092B-C50C-407E-A947-70E740481C1C}">
                <a14:useLocalDpi xmlns:a14="http://schemas.microsoft.com/office/drawing/2010/main" val="0"/>
              </a:ext>
            </a:extLst>
          </a:blip>
          <a:srcRect l="36067" t="1" r="37012" b="22421"/>
          <a:stretch/>
        </p:blipFill>
        <p:spPr>
          <a:xfrm>
            <a:off x="2924944" y="6839248"/>
            <a:ext cx="1347006" cy="1280742"/>
          </a:xfrm>
          <a:prstGeom prst="rect">
            <a:avLst/>
          </a:prstGeom>
        </p:spPr>
      </p:pic>
    </p:spTree>
    <p:extLst>
      <p:ext uri="{BB962C8B-B14F-4D97-AF65-F5344CB8AC3E}">
        <p14:creationId xmlns:p14="http://schemas.microsoft.com/office/powerpoint/2010/main" val="44813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484784" y="1763483"/>
            <a:ext cx="5040560" cy="1945035"/>
          </a:xfrm>
          <a:prstGeom prst="rect">
            <a:avLst/>
          </a:prstGeom>
          <a:solidFill>
            <a:srgbClr val="F4CF3B">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Arial" panose="020B0604020202020204" pitchFamily="34" charset="0"/>
              <a:buChar char="•"/>
              <a:defRPr/>
            </a:pPr>
            <a:r>
              <a:rPr lang="ca-ES" sz="1400" kern="0" dirty="0" smtClean="0"/>
              <a:t>RES</a:t>
            </a:r>
            <a:endParaRPr lang="ca-ES" sz="1400" kern="0" dirty="0"/>
          </a:p>
        </p:txBody>
      </p:sp>
      <p:sp>
        <p:nvSpPr>
          <p:cNvPr id="42" name="Rectangle 41"/>
          <p:cNvSpPr/>
          <p:nvPr/>
        </p:nvSpPr>
        <p:spPr>
          <a:xfrm>
            <a:off x="1484784" y="3923109"/>
            <a:ext cx="5040560" cy="1945035"/>
          </a:xfrm>
          <a:prstGeom prst="rect">
            <a:avLst/>
          </a:prstGeom>
          <a:solidFill>
            <a:srgbClr val="EC6E62">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fontAlgn="base">
              <a:spcBef>
                <a:spcPct val="0"/>
              </a:spcBef>
              <a:spcAft>
                <a:spcPct val="0"/>
              </a:spcAft>
              <a:buFont typeface="Arial" panose="020B0604020202020204" pitchFamily="34" charset="0"/>
              <a:buChar char="•"/>
            </a:pPr>
            <a:r>
              <a:rPr lang="ca-ES" sz="1400" dirty="0" smtClean="0">
                <a:latin typeface="Calibri Light" panose="020F0302020204030204" pitchFamily="34" charset="0"/>
              </a:rPr>
              <a:t>RES</a:t>
            </a:r>
            <a:endParaRPr lang="ca-ES" sz="1400" dirty="0">
              <a:latin typeface="Calibri Light" panose="020F0302020204030204" pitchFamily="34" charset="0"/>
            </a:endParaRPr>
          </a:p>
        </p:txBody>
      </p:sp>
      <p:grpSp>
        <p:nvGrpSpPr>
          <p:cNvPr id="5" name="Agrupa 4"/>
          <p:cNvGrpSpPr/>
          <p:nvPr/>
        </p:nvGrpSpPr>
        <p:grpSpPr>
          <a:xfrm>
            <a:off x="120424" y="1654466"/>
            <a:ext cx="1194606" cy="2049972"/>
            <a:chOff x="120424" y="1654466"/>
            <a:chExt cx="1194606" cy="2049972"/>
          </a:xfrm>
        </p:grpSpPr>
        <p:sp>
          <p:nvSpPr>
            <p:cNvPr id="38" name="Rectangle 37"/>
            <p:cNvSpPr/>
            <p:nvPr/>
          </p:nvSpPr>
          <p:spPr>
            <a:xfrm>
              <a:off x="943010" y="1759403"/>
              <a:ext cx="325750" cy="1945035"/>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0" name="Oval 39"/>
            <p:cNvSpPr/>
            <p:nvPr/>
          </p:nvSpPr>
          <p:spPr>
            <a:xfrm>
              <a:off x="938438" y="1654466"/>
              <a:ext cx="341752" cy="341752"/>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2</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6" name="Graphic 25" descr="Warning">
              <a:extLst>
                <a:ext uri="{FF2B5EF4-FFF2-40B4-BE49-F238E27FC236}">
                  <a16:creationId xmlns:a16="http://schemas.microsoft.com/office/drawing/2014/main" xmlns="" id="{EE27CFDA-583D-4AB2-9FC1-6FBBFE56CA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0424" y="2257055"/>
              <a:ext cx="781200" cy="947407"/>
            </a:xfrm>
            <a:prstGeom prst="rect">
              <a:avLst/>
            </a:prstGeom>
            <a:effectLst>
              <a:outerShdw dist="38100" dir="2700000" algn="tl" rotWithShape="0">
                <a:prstClr val="black">
                  <a:alpha val="40000"/>
                </a:prstClr>
              </a:outerShdw>
            </a:effectLst>
          </p:spPr>
        </p:pic>
        <p:sp>
          <p:nvSpPr>
            <p:cNvPr id="50" name="Rectangle 49"/>
            <p:cNvSpPr/>
            <p:nvPr/>
          </p:nvSpPr>
          <p:spPr>
            <a:xfrm rot="16200000">
              <a:off x="371662" y="2652214"/>
              <a:ext cx="1517403" cy="369332"/>
            </a:xfrm>
            <a:prstGeom prst="rect">
              <a:avLst/>
            </a:prstGeom>
          </p:spPr>
          <p:txBody>
            <a:bodyPr wrap="non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CAL MILLORAR</a:t>
              </a:r>
            </a:p>
          </p:txBody>
        </p:sp>
      </p:grpSp>
      <p:grpSp>
        <p:nvGrpSpPr>
          <p:cNvPr id="6" name="Agrupa 5"/>
          <p:cNvGrpSpPr/>
          <p:nvPr/>
        </p:nvGrpSpPr>
        <p:grpSpPr>
          <a:xfrm>
            <a:off x="144107" y="3807427"/>
            <a:ext cx="1154331" cy="2056637"/>
            <a:chOff x="144107" y="3807427"/>
            <a:chExt cx="1154331" cy="2056637"/>
          </a:xfrm>
        </p:grpSpPr>
        <p:sp>
          <p:nvSpPr>
            <p:cNvPr id="41" name="Rectangle 40"/>
            <p:cNvSpPr/>
            <p:nvPr/>
          </p:nvSpPr>
          <p:spPr>
            <a:xfrm>
              <a:off x="943010" y="3919029"/>
              <a:ext cx="325750" cy="1945035"/>
            </a:xfrm>
            <a:prstGeom prst="rect">
              <a:avLst/>
            </a:prstGeom>
            <a:solidFill>
              <a:srgbClr val="EC6E6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3" name="Oval 42"/>
            <p:cNvSpPr/>
            <p:nvPr/>
          </p:nvSpPr>
          <p:spPr>
            <a:xfrm>
              <a:off x="938438" y="3807427"/>
              <a:ext cx="360000" cy="360000"/>
            </a:xfrm>
            <a:prstGeom prst="ellipse">
              <a:avLst/>
            </a:prstGeom>
            <a:solidFill>
              <a:srgbClr val="AF241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3</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7" name="Graphic 10" descr="Raised Hand">
              <a:extLst>
                <a:ext uri="{FF2B5EF4-FFF2-40B4-BE49-F238E27FC236}">
                  <a16:creationId xmlns:a16="http://schemas.microsoft.com/office/drawing/2014/main" xmlns="" id="{DE4CEC73-9F6E-4B01-B7D2-C27EBBBD92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44107" y="4486310"/>
              <a:ext cx="814630" cy="950400"/>
            </a:xfrm>
            <a:prstGeom prst="rect">
              <a:avLst/>
            </a:prstGeom>
          </p:spPr>
        </p:pic>
        <p:sp>
          <p:nvSpPr>
            <p:cNvPr id="51" name="Rectangle 50"/>
            <p:cNvSpPr/>
            <p:nvPr/>
          </p:nvSpPr>
          <p:spPr>
            <a:xfrm rot="16200000">
              <a:off x="391543" y="4733538"/>
              <a:ext cx="1411605" cy="369332"/>
            </a:xfrm>
            <a:prstGeom prst="rect">
              <a:avLst/>
            </a:prstGeom>
          </p:spPr>
          <p:txBody>
            <a:bodyPr wrap="non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INCORRECTES</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10</a:t>
            </a:fld>
            <a:endParaRPr lang="ca-ES" dirty="0"/>
          </a:p>
        </p:txBody>
      </p:sp>
      <p:grpSp>
        <p:nvGrpSpPr>
          <p:cNvPr id="21" name="Agrupa 20"/>
          <p:cNvGrpSpPr/>
          <p:nvPr/>
        </p:nvGrpSpPr>
        <p:grpSpPr>
          <a:xfrm>
            <a:off x="165275" y="90088"/>
            <a:ext cx="5351957" cy="1026909"/>
            <a:chOff x="165275" y="35496"/>
            <a:chExt cx="5351957" cy="1026909"/>
          </a:xfrm>
        </p:grpSpPr>
        <p:sp>
          <p:nvSpPr>
            <p:cNvPr id="22" name="Títol 3"/>
            <p:cNvSpPr txBox="1">
              <a:spLocks/>
            </p:cNvSpPr>
            <p:nvPr/>
          </p:nvSpPr>
          <p:spPr>
            <a:xfrm>
              <a:off x="885601" y="35496"/>
              <a:ext cx="4631631"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lideratge 2/2</a:t>
              </a:r>
            </a:p>
          </p:txBody>
        </p:sp>
        <p:grpSp>
          <p:nvGrpSpPr>
            <p:cNvPr id="23" name="3 Grupo"/>
            <p:cNvGrpSpPr/>
            <p:nvPr/>
          </p:nvGrpSpPr>
          <p:grpSpPr>
            <a:xfrm>
              <a:off x="165275" y="196929"/>
              <a:ext cx="648000" cy="648000"/>
              <a:chOff x="3957064" y="935679"/>
              <a:chExt cx="288000" cy="287718"/>
            </a:xfrm>
          </p:grpSpPr>
          <p:sp>
            <p:nvSpPr>
              <p:cNvPr id="24"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3957064" y="935679"/>
                <a:ext cx="288000" cy="287718"/>
              </a:xfrm>
              <a:prstGeom prst="ellipse">
                <a:avLst/>
              </a:prstGeom>
              <a:solidFill>
                <a:srgbClr val="00B0F0"/>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5" name="Graphic 100" descr="Users">
                <a:extLst>
                  <a:ext uri="{FF2B5EF4-FFF2-40B4-BE49-F238E27FC236}">
                    <a16:creationId xmlns="" xmlns:a16="http://schemas.microsoft.com/office/drawing/2014/main" xmlns:lc="http://schemas.openxmlformats.org/drawingml/2006/lockedCanvas" id="{1196CA84-AAE9-4098-8779-851942947C2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4005064" y="983616"/>
                <a:ext cx="191811" cy="191812"/>
              </a:xfrm>
              <a:prstGeom prst="rect">
                <a:avLst/>
              </a:prstGeom>
            </p:spPr>
          </p:pic>
        </p:grpSp>
      </p:grpSp>
      <p:pic>
        <p:nvPicPr>
          <p:cNvPr id="26" name="Imatge 25"/>
          <p:cNvPicPr>
            <a:picLocks noChangeAspect="1"/>
          </p:cNvPicPr>
          <p:nvPr/>
        </p:nvPicPr>
        <p:blipFill rotWithShape="1">
          <a:blip r:embed="rId56" cstate="print">
            <a:extLst>
              <a:ext uri="{28A0092B-C50C-407E-A947-70E740481C1C}">
                <a14:useLocalDpi xmlns:a14="http://schemas.microsoft.com/office/drawing/2010/main" val="0"/>
              </a:ext>
            </a:extLst>
          </a:blip>
          <a:srcRect l="59691" r="-1"/>
          <a:stretch/>
        </p:blipFill>
        <p:spPr>
          <a:xfrm>
            <a:off x="5259374" y="18695"/>
            <a:ext cx="1625302" cy="917925"/>
          </a:xfrm>
          <a:prstGeom prst="rect">
            <a:avLst/>
          </a:prstGeom>
        </p:spPr>
      </p:pic>
    </p:spTree>
    <p:extLst>
      <p:ext uri="{BB962C8B-B14F-4D97-AF65-F5344CB8AC3E}">
        <p14:creationId xmlns:p14="http://schemas.microsoft.com/office/powerpoint/2010/main" val="67433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017854" y="5221728"/>
            <a:ext cx="5040560" cy="1006456"/>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Percepcions negatives del projecte</a:t>
            </a:r>
          </a:p>
          <a:p>
            <a:pPr lvl="1" algn="just">
              <a:defRPr/>
            </a:pPr>
            <a:r>
              <a:rPr lang="ca-ES" sz="1400" kern="0" dirty="0" smtClean="0"/>
              <a:t>Percepcions negatives del projecte. Es valora si existeixen percepcions negatives sobre el projecte: possibles pèrdues o inconvenients que pugui suposar</a:t>
            </a:r>
            <a:endParaRPr lang="ca-ES" sz="1400" kern="0" dirty="0"/>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11</a:t>
            </a:fld>
            <a:endParaRPr lang="ca-ES" dirty="0"/>
          </a:p>
        </p:txBody>
      </p:sp>
      <p:grpSp>
        <p:nvGrpSpPr>
          <p:cNvPr id="23" name="Agrupa 22"/>
          <p:cNvGrpSpPr/>
          <p:nvPr/>
        </p:nvGrpSpPr>
        <p:grpSpPr>
          <a:xfrm>
            <a:off x="165600" y="102355"/>
            <a:ext cx="5581305" cy="1026909"/>
            <a:chOff x="165600" y="-6829"/>
            <a:chExt cx="5581305" cy="1026909"/>
          </a:xfrm>
        </p:grpSpPr>
        <p:sp>
          <p:nvSpPr>
            <p:cNvPr id="24" name="Títol 3"/>
            <p:cNvSpPr txBox="1">
              <a:spLocks/>
            </p:cNvSpPr>
            <p:nvPr/>
          </p:nvSpPr>
          <p:spPr>
            <a:xfrm>
              <a:off x="885601" y="-6829"/>
              <a:ext cx="4861304"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gestió del canvi</a:t>
              </a:r>
            </a:p>
            <a:p>
              <a:pPr algn="l"/>
              <a:r>
                <a:rPr lang="ca-ES" sz="1800" b="1" dirty="0" smtClean="0">
                  <a:solidFill>
                    <a:srgbClr val="990033"/>
                  </a:solidFill>
                  <a:ea typeface="+mn-ea"/>
                  <a:cs typeface="Aharoni" panose="02010803020104030203" pitchFamily="2" charset="-79"/>
                </a:rPr>
                <a:t>Guia dels indicadors</a:t>
              </a:r>
              <a:endParaRPr lang="ca-ES" sz="1800" dirty="0">
                <a:solidFill>
                  <a:srgbClr val="990033"/>
                </a:solidFill>
                <a:ea typeface="+mn-ea"/>
                <a:cs typeface="Aharoni" panose="02010803020104030203" pitchFamily="2" charset="-79"/>
              </a:endParaRPr>
            </a:p>
          </p:txBody>
        </p:sp>
        <p:grpSp>
          <p:nvGrpSpPr>
            <p:cNvPr id="25" name="3 Grupo"/>
            <p:cNvGrpSpPr/>
            <p:nvPr/>
          </p:nvGrpSpPr>
          <p:grpSpPr>
            <a:xfrm>
              <a:off x="165600" y="179512"/>
              <a:ext cx="648000" cy="648000"/>
              <a:chOff x="1264326" y="4241920"/>
              <a:chExt cx="288000" cy="288000"/>
            </a:xfrm>
          </p:grpSpPr>
          <p:sp>
            <p:nvSpPr>
              <p:cNvPr id="26"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241920"/>
                <a:ext cx="288000" cy="288000"/>
              </a:xfrm>
              <a:prstGeom prst="ellipse">
                <a:avLst/>
              </a:prstGeom>
              <a:solidFill>
                <a:schemeClr val="accent6"/>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7" name="Graphic 8" descr="Crawl">
                <a:extLst>
                  <a:ext uri="{FF2B5EF4-FFF2-40B4-BE49-F238E27FC236}">
                    <a16:creationId xmlns="" xmlns:a16="http://schemas.microsoft.com/office/drawing/2014/main" xmlns:lc="http://schemas.openxmlformats.org/drawingml/2006/lockedCanvas" id="{8E183033-BDE5-4946-B51E-E154000E64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1308035" y="4272056"/>
                <a:ext cx="192000" cy="192000"/>
              </a:xfrm>
              <a:prstGeom prst="rect">
                <a:avLst/>
              </a:prstGeom>
            </p:spPr>
          </p:pic>
        </p:grpSp>
      </p:grpSp>
      <p:sp>
        <p:nvSpPr>
          <p:cNvPr id="20" name="Rectangle 19"/>
          <p:cNvSpPr/>
          <p:nvPr/>
        </p:nvSpPr>
        <p:spPr>
          <a:xfrm>
            <a:off x="1017854" y="3418056"/>
            <a:ext cx="5040560" cy="792088"/>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Valoracions després de la presentació del projecte</a:t>
            </a:r>
          </a:p>
          <a:p>
            <a:pPr lvl="1" algn="just">
              <a:defRPr/>
            </a:pPr>
            <a:r>
              <a:rPr lang="ca-ES" sz="1400" kern="0" dirty="0" smtClean="0"/>
              <a:t>Es valoren les percepcions dels assistents a la presentació del projecte</a:t>
            </a:r>
            <a:endParaRPr lang="ca-ES" sz="1400" kern="0" dirty="0"/>
          </a:p>
        </p:txBody>
      </p:sp>
      <p:sp>
        <p:nvSpPr>
          <p:cNvPr id="21" name="Rectangle 20"/>
          <p:cNvSpPr/>
          <p:nvPr/>
        </p:nvSpPr>
        <p:spPr>
          <a:xfrm>
            <a:off x="1017854" y="4247884"/>
            <a:ext cx="5040560" cy="936104"/>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Percepció del benefici del projecte</a:t>
            </a:r>
          </a:p>
          <a:p>
            <a:pPr lvl="1" algn="just">
              <a:defRPr/>
            </a:pPr>
            <a:r>
              <a:rPr lang="ca-ES" sz="1400" kern="0" dirty="0" smtClean="0"/>
              <a:t>Es valora quina és la percepció sobre els beneficis del projecte: quines avantatges suposarà per a l’organització i per a la persona</a:t>
            </a:r>
            <a:endParaRPr lang="ca-ES" sz="1400" kern="0" dirty="0"/>
          </a:p>
        </p:txBody>
      </p:sp>
      <p:sp>
        <p:nvSpPr>
          <p:cNvPr id="28" name="Títol 3"/>
          <p:cNvSpPr txBox="1">
            <a:spLocks/>
          </p:cNvSpPr>
          <p:nvPr/>
        </p:nvSpPr>
        <p:spPr>
          <a:xfrm>
            <a:off x="273275" y="962202"/>
            <a:ext cx="6468093"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ca-ES" sz="1600" dirty="0" smtClean="0">
                <a:cs typeface="Aharoni" panose="02010803020104030203" pitchFamily="2" charset="-79"/>
              </a:rPr>
              <a:t>Aquesta és la guia del que es valora per cada indicador. Cal copiar-lo i valorar-lo, si cal, a l’apartat que compleixi (correcte, cal millorar, incorrecte)</a:t>
            </a:r>
            <a:endParaRPr lang="ca-ES" sz="3200" dirty="0">
              <a:ea typeface="+mn-ea"/>
              <a:cs typeface="Aharoni" panose="02010803020104030203" pitchFamily="2" charset="-79"/>
            </a:endParaRPr>
          </a:p>
        </p:txBody>
      </p:sp>
      <p:grpSp>
        <p:nvGrpSpPr>
          <p:cNvPr id="4" name="Agrupa 3"/>
          <p:cNvGrpSpPr/>
          <p:nvPr/>
        </p:nvGrpSpPr>
        <p:grpSpPr>
          <a:xfrm>
            <a:off x="794098" y="1796140"/>
            <a:ext cx="5264316" cy="1584176"/>
            <a:chOff x="794098" y="1796140"/>
            <a:chExt cx="5264316" cy="1584176"/>
          </a:xfrm>
        </p:grpSpPr>
        <p:sp>
          <p:nvSpPr>
            <p:cNvPr id="19" name="Rectangle 18"/>
            <p:cNvSpPr/>
            <p:nvPr/>
          </p:nvSpPr>
          <p:spPr>
            <a:xfrm>
              <a:off x="1017854" y="1796140"/>
              <a:ext cx="5040560" cy="1584176"/>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Clima relacional </a:t>
              </a:r>
              <a:r>
                <a:rPr lang="ca-ES" sz="1400" kern="0" dirty="0" smtClean="0"/>
                <a:t>(relacions humanes)</a:t>
              </a:r>
            </a:p>
            <a:p>
              <a:pPr lvl="1" algn="just">
                <a:defRPr/>
              </a:pPr>
              <a:r>
                <a:rPr lang="ca-ES" sz="1400" kern="0" dirty="0" smtClean="0"/>
                <a:t>Es valora el clima organitzacional, un component vital de l’actiu intangible de les organitzacions. Concretament, es valora la relació entre els treballadors de l’ajuntament, la gestió de les normes internes, la comunicació interna, la capacitació segons les necessitats i totes aquelles accions que afecten l’ambient de treball</a:t>
              </a:r>
              <a:endParaRPr lang="ca-ES" sz="1400" kern="0" dirty="0"/>
            </a:p>
          </p:txBody>
        </p:sp>
        <p:pic>
          <p:nvPicPr>
            <p:cNvPr id="2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98247" y="2380246"/>
              <a:ext cx="386537" cy="415963"/>
            </a:xfrm>
            <a:prstGeom prst="rect">
              <a:avLst/>
            </a:prstGeom>
          </p:spPr>
        </p:pic>
        <p:pic>
          <p:nvPicPr>
            <p:cNvPr id="3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5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94098" y="2380246"/>
              <a:ext cx="386537" cy="415963"/>
            </a:xfrm>
            <a:prstGeom prst="rect">
              <a:avLst/>
            </a:prstGeom>
          </p:spPr>
        </p:pic>
      </p:grpSp>
      <p:pic>
        <p:nvPicPr>
          <p:cNvPr id="22" name="Imatge 21"/>
          <p:cNvPicPr>
            <a:picLocks noChangeAspect="1"/>
          </p:cNvPicPr>
          <p:nvPr/>
        </p:nvPicPr>
        <p:blipFill rotWithShape="1">
          <a:blip r:embed="rId57" cstate="print">
            <a:extLst>
              <a:ext uri="{28A0092B-C50C-407E-A947-70E740481C1C}">
                <a14:useLocalDpi xmlns:a14="http://schemas.microsoft.com/office/drawing/2010/main" val="0"/>
              </a:ext>
            </a:extLst>
          </a:blip>
          <a:srcRect l="59691" r="-1"/>
          <a:stretch/>
        </p:blipFill>
        <p:spPr>
          <a:xfrm>
            <a:off x="5245763" y="28173"/>
            <a:ext cx="1625302" cy="917925"/>
          </a:xfrm>
          <a:prstGeom prst="rect">
            <a:avLst/>
          </a:prstGeom>
        </p:spPr>
      </p:pic>
    </p:spTree>
    <p:extLst>
      <p:ext uri="{BB962C8B-B14F-4D97-AF65-F5344CB8AC3E}">
        <p14:creationId xmlns:p14="http://schemas.microsoft.com/office/powerpoint/2010/main" val="145562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484784" y="1767118"/>
            <a:ext cx="5040560" cy="6548400"/>
          </a:xfrm>
          <a:prstGeom prst="rect">
            <a:avLst/>
          </a:prstGeom>
          <a:solidFill>
            <a:schemeClr val="accent3">
              <a:lumMod val="60000"/>
              <a:lumOff val="40000"/>
              <a:alpha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kern="0" dirty="0" smtClean="0"/>
              <a:t>RES</a:t>
            </a:r>
            <a:endParaRPr lang="ca-ES" sz="1400" kern="0" dirty="0"/>
          </a:p>
        </p:txBody>
      </p:sp>
      <p:grpSp>
        <p:nvGrpSpPr>
          <p:cNvPr id="6" name="Agrupa 5"/>
          <p:cNvGrpSpPr/>
          <p:nvPr/>
        </p:nvGrpSpPr>
        <p:grpSpPr>
          <a:xfrm>
            <a:off x="144107" y="1664767"/>
            <a:ext cx="1138444" cy="6646671"/>
            <a:chOff x="144107" y="1664767"/>
            <a:chExt cx="1138444" cy="6646671"/>
          </a:xfrm>
        </p:grpSpPr>
        <p:sp>
          <p:nvSpPr>
            <p:cNvPr id="35" name="Rectangle 34"/>
            <p:cNvSpPr/>
            <p:nvPr/>
          </p:nvSpPr>
          <p:spPr>
            <a:xfrm>
              <a:off x="943010" y="1763038"/>
              <a:ext cx="325750" cy="65484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7" name="Oval 36"/>
            <p:cNvSpPr/>
            <p:nvPr/>
          </p:nvSpPr>
          <p:spPr>
            <a:xfrm>
              <a:off x="938438" y="1664767"/>
              <a:ext cx="341752" cy="341752"/>
            </a:xfrm>
            <a:prstGeom prst="ellipse">
              <a:avLst/>
            </a:prstGeom>
            <a:solidFill>
              <a:schemeClr val="accent3">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1</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4" name="Graphic 3" descr="Thumbs Up Sign">
              <a:extLst>
                <a:ext uri="{FF2B5EF4-FFF2-40B4-BE49-F238E27FC236}">
                  <a16:creationId xmlns:a16="http://schemas.microsoft.com/office/drawing/2014/main" xmlns="" id="{DE71191C-F468-459F-AAD8-AB54510B3D41}"/>
                </a:ext>
              </a:extLst>
            </p:cNvPr>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4107" y="2253448"/>
              <a:ext cx="757517" cy="950400"/>
            </a:xfrm>
            <a:prstGeom prst="rect">
              <a:avLst/>
            </a:prstGeom>
            <a:effectLst>
              <a:outerShdw dist="38100" dir="2700000" algn="tl" rotWithShape="0">
                <a:prstClr val="black">
                  <a:alpha val="40000"/>
                </a:prstClr>
              </a:outerShdw>
            </a:effectLst>
          </p:spPr>
        </p:pic>
        <p:sp>
          <p:nvSpPr>
            <p:cNvPr id="49" name="Rectangle 48"/>
            <p:cNvSpPr/>
            <p:nvPr/>
          </p:nvSpPr>
          <p:spPr>
            <a:xfrm rot="16200000">
              <a:off x="498682" y="2680280"/>
              <a:ext cx="1198405" cy="369332"/>
            </a:xfrm>
            <a:prstGeom prst="rect">
              <a:avLst/>
            </a:prstGeom>
          </p:spPr>
          <p:txBody>
            <a:bodyPr wrap="non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CORRECTES</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12</a:t>
            </a:fld>
            <a:endParaRPr lang="ca-ES" dirty="0"/>
          </a:p>
        </p:txBody>
      </p:sp>
      <p:grpSp>
        <p:nvGrpSpPr>
          <p:cNvPr id="23" name="Agrupa 22"/>
          <p:cNvGrpSpPr/>
          <p:nvPr/>
        </p:nvGrpSpPr>
        <p:grpSpPr>
          <a:xfrm>
            <a:off x="165600" y="102355"/>
            <a:ext cx="5581305" cy="1026909"/>
            <a:chOff x="165600" y="-6829"/>
            <a:chExt cx="5581305" cy="1026909"/>
          </a:xfrm>
        </p:grpSpPr>
        <p:sp>
          <p:nvSpPr>
            <p:cNvPr id="24" name="Títol 3"/>
            <p:cNvSpPr txBox="1">
              <a:spLocks/>
            </p:cNvSpPr>
            <p:nvPr/>
          </p:nvSpPr>
          <p:spPr>
            <a:xfrm>
              <a:off x="885601" y="-6829"/>
              <a:ext cx="4861304"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gestió del canvi 1/2</a:t>
              </a:r>
              <a:endParaRPr lang="ca-ES" sz="2400" dirty="0">
                <a:solidFill>
                  <a:srgbClr val="990033"/>
                </a:solidFill>
                <a:ea typeface="+mn-ea"/>
                <a:cs typeface="Aharoni" panose="02010803020104030203" pitchFamily="2" charset="-79"/>
              </a:endParaRPr>
            </a:p>
          </p:txBody>
        </p:sp>
        <p:grpSp>
          <p:nvGrpSpPr>
            <p:cNvPr id="25" name="3 Grupo"/>
            <p:cNvGrpSpPr/>
            <p:nvPr/>
          </p:nvGrpSpPr>
          <p:grpSpPr>
            <a:xfrm>
              <a:off x="165600" y="179512"/>
              <a:ext cx="648000" cy="648000"/>
              <a:chOff x="1264326" y="4241920"/>
              <a:chExt cx="288000" cy="288000"/>
            </a:xfrm>
          </p:grpSpPr>
          <p:sp>
            <p:nvSpPr>
              <p:cNvPr id="26"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241920"/>
                <a:ext cx="288000" cy="288000"/>
              </a:xfrm>
              <a:prstGeom prst="ellipse">
                <a:avLst/>
              </a:prstGeom>
              <a:solidFill>
                <a:schemeClr val="accent6"/>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7" name="Graphic 8" descr="Crawl">
                <a:extLst>
                  <a:ext uri="{FF2B5EF4-FFF2-40B4-BE49-F238E27FC236}">
                    <a16:creationId xmlns="" xmlns:a16="http://schemas.microsoft.com/office/drawing/2014/main" xmlns:lc="http://schemas.openxmlformats.org/drawingml/2006/lockedCanvas" id="{8E183033-BDE5-4946-B51E-E154000E64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1308035" y="4272056"/>
                <a:ext cx="192000" cy="192000"/>
              </a:xfrm>
              <a:prstGeom prst="rect">
                <a:avLst/>
              </a:prstGeom>
            </p:spPr>
          </p:pic>
        </p:grpSp>
      </p:grpSp>
      <p:pic>
        <p:nvPicPr>
          <p:cNvPr id="17" name="Imatge 16"/>
          <p:cNvPicPr>
            <a:picLocks noChangeAspect="1"/>
          </p:cNvPicPr>
          <p:nvPr/>
        </p:nvPicPr>
        <p:blipFill rotWithShape="1">
          <a:blip r:embed="rId56" cstate="print">
            <a:extLst>
              <a:ext uri="{28A0092B-C50C-407E-A947-70E740481C1C}">
                <a14:useLocalDpi xmlns:a14="http://schemas.microsoft.com/office/drawing/2010/main" val="0"/>
              </a:ext>
            </a:extLst>
          </a:blip>
          <a:srcRect l="59691" r="-1"/>
          <a:stretch/>
        </p:blipFill>
        <p:spPr>
          <a:xfrm>
            <a:off x="5243810" y="18771"/>
            <a:ext cx="1625302" cy="917925"/>
          </a:xfrm>
          <a:prstGeom prst="rect">
            <a:avLst/>
          </a:prstGeom>
        </p:spPr>
      </p:pic>
    </p:spTree>
    <p:extLst>
      <p:ext uri="{BB962C8B-B14F-4D97-AF65-F5344CB8AC3E}">
        <p14:creationId xmlns:p14="http://schemas.microsoft.com/office/powerpoint/2010/main" val="220453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484784" y="1763483"/>
            <a:ext cx="5040560" cy="1945035"/>
          </a:xfrm>
          <a:prstGeom prst="rect">
            <a:avLst/>
          </a:prstGeom>
          <a:solidFill>
            <a:srgbClr val="F4CF3B">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kern="0" dirty="0" smtClean="0"/>
              <a:t>RES</a:t>
            </a:r>
            <a:endParaRPr lang="ca-ES" sz="1400" kern="0" dirty="0"/>
          </a:p>
        </p:txBody>
      </p:sp>
      <p:sp>
        <p:nvSpPr>
          <p:cNvPr id="42" name="Rectangle 41"/>
          <p:cNvSpPr/>
          <p:nvPr/>
        </p:nvSpPr>
        <p:spPr>
          <a:xfrm>
            <a:off x="1484784" y="3923109"/>
            <a:ext cx="5040560" cy="1945035"/>
          </a:xfrm>
          <a:prstGeom prst="rect">
            <a:avLst/>
          </a:prstGeom>
          <a:solidFill>
            <a:srgbClr val="EC6E62">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fontAlgn="base">
              <a:spcBef>
                <a:spcPct val="0"/>
              </a:spcBef>
              <a:spcAft>
                <a:spcPct val="0"/>
              </a:spcAft>
              <a:buFont typeface="Arial" panose="020B0604020202020204" pitchFamily="34" charset="0"/>
              <a:buChar char="•"/>
            </a:pPr>
            <a:r>
              <a:rPr lang="ca-ES" sz="1400" dirty="0" smtClean="0">
                <a:latin typeface="Calibri Light" panose="020F0302020204030204" pitchFamily="34" charset="0"/>
              </a:rPr>
              <a:t>RES</a:t>
            </a:r>
            <a:endParaRPr lang="ca-ES" sz="1400" dirty="0">
              <a:latin typeface="Calibri Light" panose="020F0302020204030204" pitchFamily="34" charset="0"/>
            </a:endParaRPr>
          </a:p>
        </p:txBody>
      </p:sp>
      <p:grpSp>
        <p:nvGrpSpPr>
          <p:cNvPr id="4" name="Agrupa 3"/>
          <p:cNvGrpSpPr/>
          <p:nvPr/>
        </p:nvGrpSpPr>
        <p:grpSpPr>
          <a:xfrm>
            <a:off x="120424" y="1654466"/>
            <a:ext cx="1194606" cy="2049972"/>
            <a:chOff x="120424" y="1654466"/>
            <a:chExt cx="1194606" cy="2049972"/>
          </a:xfrm>
        </p:grpSpPr>
        <p:sp>
          <p:nvSpPr>
            <p:cNvPr id="38" name="Rectangle 37"/>
            <p:cNvSpPr/>
            <p:nvPr/>
          </p:nvSpPr>
          <p:spPr>
            <a:xfrm>
              <a:off x="943010" y="1759403"/>
              <a:ext cx="325750" cy="1945035"/>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0" name="Oval 39"/>
            <p:cNvSpPr/>
            <p:nvPr/>
          </p:nvSpPr>
          <p:spPr>
            <a:xfrm>
              <a:off x="938438" y="1654466"/>
              <a:ext cx="341752" cy="341752"/>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2</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6" name="Graphic 25" descr="Warning">
              <a:extLst>
                <a:ext uri="{FF2B5EF4-FFF2-40B4-BE49-F238E27FC236}">
                  <a16:creationId xmlns:a16="http://schemas.microsoft.com/office/drawing/2014/main" xmlns="" id="{EE27CFDA-583D-4AB2-9FC1-6FBBFE56CA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0424" y="2257055"/>
              <a:ext cx="781200" cy="947407"/>
            </a:xfrm>
            <a:prstGeom prst="rect">
              <a:avLst/>
            </a:prstGeom>
            <a:effectLst>
              <a:outerShdw dist="38100" dir="2700000" algn="tl" rotWithShape="0">
                <a:prstClr val="black">
                  <a:alpha val="40000"/>
                </a:prstClr>
              </a:outerShdw>
            </a:effectLst>
          </p:spPr>
        </p:pic>
        <p:sp>
          <p:nvSpPr>
            <p:cNvPr id="50" name="Rectangle 49"/>
            <p:cNvSpPr/>
            <p:nvPr/>
          </p:nvSpPr>
          <p:spPr>
            <a:xfrm rot="16200000">
              <a:off x="371662" y="2652214"/>
              <a:ext cx="1517403" cy="369332"/>
            </a:xfrm>
            <a:prstGeom prst="rect">
              <a:avLst/>
            </a:prstGeom>
          </p:spPr>
          <p:txBody>
            <a:bodyPr wrap="non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CAL MILLORAR</a:t>
              </a:r>
            </a:p>
          </p:txBody>
        </p:sp>
      </p:grpSp>
      <p:grpSp>
        <p:nvGrpSpPr>
          <p:cNvPr id="5" name="Agrupa 4"/>
          <p:cNvGrpSpPr/>
          <p:nvPr/>
        </p:nvGrpSpPr>
        <p:grpSpPr>
          <a:xfrm>
            <a:off x="144107" y="3807427"/>
            <a:ext cx="1154331" cy="2056637"/>
            <a:chOff x="144107" y="3807427"/>
            <a:chExt cx="1154331" cy="2056637"/>
          </a:xfrm>
        </p:grpSpPr>
        <p:sp>
          <p:nvSpPr>
            <p:cNvPr id="41" name="Rectangle 40"/>
            <p:cNvSpPr/>
            <p:nvPr/>
          </p:nvSpPr>
          <p:spPr>
            <a:xfrm>
              <a:off x="943010" y="3919029"/>
              <a:ext cx="325750" cy="1945035"/>
            </a:xfrm>
            <a:prstGeom prst="rect">
              <a:avLst/>
            </a:prstGeom>
            <a:solidFill>
              <a:srgbClr val="EC6E6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3" name="Oval 42"/>
            <p:cNvSpPr/>
            <p:nvPr/>
          </p:nvSpPr>
          <p:spPr>
            <a:xfrm>
              <a:off x="938438" y="3807427"/>
              <a:ext cx="360000" cy="360000"/>
            </a:xfrm>
            <a:prstGeom prst="ellipse">
              <a:avLst/>
            </a:prstGeom>
            <a:solidFill>
              <a:srgbClr val="AF241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3</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7" name="Graphic 10" descr="Raised Hand">
              <a:extLst>
                <a:ext uri="{FF2B5EF4-FFF2-40B4-BE49-F238E27FC236}">
                  <a16:creationId xmlns:a16="http://schemas.microsoft.com/office/drawing/2014/main" xmlns="" id="{DE4CEC73-9F6E-4B01-B7D2-C27EBBBD92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44107" y="4486310"/>
              <a:ext cx="814630" cy="950400"/>
            </a:xfrm>
            <a:prstGeom prst="rect">
              <a:avLst/>
            </a:prstGeom>
          </p:spPr>
        </p:pic>
        <p:sp>
          <p:nvSpPr>
            <p:cNvPr id="51" name="Rectangle 50"/>
            <p:cNvSpPr/>
            <p:nvPr/>
          </p:nvSpPr>
          <p:spPr>
            <a:xfrm rot="16200000">
              <a:off x="391543" y="4733538"/>
              <a:ext cx="1411605" cy="369332"/>
            </a:xfrm>
            <a:prstGeom prst="rect">
              <a:avLst/>
            </a:prstGeom>
          </p:spPr>
          <p:txBody>
            <a:bodyPr wrap="non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INCORRECTES</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13</a:t>
            </a:fld>
            <a:endParaRPr lang="ca-ES" dirty="0"/>
          </a:p>
        </p:txBody>
      </p:sp>
      <p:grpSp>
        <p:nvGrpSpPr>
          <p:cNvPr id="21" name="Agrupa 20"/>
          <p:cNvGrpSpPr/>
          <p:nvPr/>
        </p:nvGrpSpPr>
        <p:grpSpPr>
          <a:xfrm>
            <a:off x="165600" y="102355"/>
            <a:ext cx="5581305" cy="1026909"/>
            <a:chOff x="165600" y="-6829"/>
            <a:chExt cx="5581305" cy="1026909"/>
          </a:xfrm>
        </p:grpSpPr>
        <p:sp>
          <p:nvSpPr>
            <p:cNvPr id="22" name="Títol 3"/>
            <p:cNvSpPr txBox="1">
              <a:spLocks/>
            </p:cNvSpPr>
            <p:nvPr/>
          </p:nvSpPr>
          <p:spPr>
            <a:xfrm>
              <a:off x="885601" y="-6829"/>
              <a:ext cx="4861304"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gestió del canvi 2/2</a:t>
              </a:r>
              <a:endParaRPr lang="ca-ES" sz="2400" dirty="0">
                <a:solidFill>
                  <a:srgbClr val="990033"/>
                </a:solidFill>
                <a:ea typeface="+mn-ea"/>
                <a:cs typeface="Aharoni" panose="02010803020104030203" pitchFamily="2" charset="-79"/>
              </a:endParaRPr>
            </a:p>
          </p:txBody>
        </p:sp>
        <p:grpSp>
          <p:nvGrpSpPr>
            <p:cNvPr id="23" name="3 Grupo"/>
            <p:cNvGrpSpPr/>
            <p:nvPr/>
          </p:nvGrpSpPr>
          <p:grpSpPr>
            <a:xfrm>
              <a:off x="165600" y="179512"/>
              <a:ext cx="648000" cy="648000"/>
              <a:chOff x="1264326" y="4241920"/>
              <a:chExt cx="288000" cy="288000"/>
            </a:xfrm>
          </p:grpSpPr>
          <p:sp>
            <p:nvSpPr>
              <p:cNvPr id="24"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241920"/>
                <a:ext cx="288000" cy="288000"/>
              </a:xfrm>
              <a:prstGeom prst="ellipse">
                <a:avLst/>
              </a:prstGeom>
              <a:solidFill>
                <a:schemeClr val="accent6"/>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5" name="Graphic 8" descr="Crawl">
                <a:extLst>
                  <a:ext uri="{FF2B5EF4-FFF2-40B4-BE49-F238E27FC236}">
                    <a16:creationId xmlns="" xmlns:a16="http://schemas.microsoft.com/office/drawing/2014/main" xmlns:lc="http://schemas.openxmlformats.org/drawingml/2006/lockedCanvas" id="{8E183033-BDE5-4946-B51E-E154000E64F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1308035" y="4272056"/>
                <a:ext cx="192000" cy="192000"/>
              </a:xfrm>
              <a:prstGeom prst="rect">
                <a:avLst/>
              </a:prstGeom>
            </p:spPr>
          </p:pic>
        </p:grpSp>
      </p:grpSp>
      <p:pic>
        <p:nvPicPr>
          <p:cNvPr id="26" name="Imatge 25"/>
          <p:cNvPicPr>
            <a:picLocks noChangeAspect="1"/>
          </p:cNvPicPr>
          <p:nvPr/>
        </p:nvPicPr>
        <p:blipFill rotWithShape="1">
          <a:blip r:embed="rId56" cstate="print">
            <a:extLst>
              <a:ext uri="{28A0092B-C50C-407E-A947-70E740481C1C}">
                <a14:useLocalDpi xmlns:a14="http://schemas.microsoft.com/office/drawing/2010/main" val="0"/>
              </a:ext>
            </a:extLst>
          </a:blip>
          <a:srcRect l="59691" r="-1"/>
          <a:stretch/>
        </p:blipFill>
        <p:spPr>
          <a:xfrm>
            <a:off x="5232698" y="18771"/>
            <a:ext cx="1625302" cy="917925"/>
          </a:xfrm>
          <a:prstGeom prst="rect">
            <a:avLst/>
          </a:prstGeom>
        </p:spPr>
      </p:pic>
    </p:spTree>
    <p:extLst>
      <p:ext uri="{BB962C8B-B14F-4D97-AF65-F5344CB8AC3E}">
        <p14:creationId xmlns:p14="http://schemas.microsoft.com/office/powerpoint/2010/main" val="4290987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016732" y="5119065"/>
            <a:ext cx="5040560" cy="2837311"/>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Eines de signatura</a:t>
            </a:r>
          </a:p>
          <a:p>
            <a:pPr lvl="1" algn="just">
              <a:defRPr/>
            </a:pPr>
            <a:r>
              <a:rPr lang="ca-ES" sz="1400" kern="0" dirty="0" smtClean="0"/>
              <a:t>Es valora que s’hagin identificat totes les persones que s’incorporaran al circuit de signatura: tant electes com tècnics interns o externes (per la signatura d’informes). Concretament, es valora positivament que per a cada persona s’hagi identificat: càrrec de signatura (quedarà vinculat amb la signatura dels documents, en cas de personal funcionari o laboral del propi Ajuntament o de l’ens supramunicipal) i indicació si està previst que signi des d’un dispositiu mòbil o tauleta. A més, també es valora positivament que s’hagi tramitat la petició dels certificats electrònics a través del Consell Comarcal per tal que tramitin les compres al </a:t>
            </a:r>
            <a:r>
              <a:rPr lang="ca-ES" sz="1400" kern="0" dirty="0" err="1" smtClean="0"/>
              <a:t>CAOC</a:t>
            </a:r>
            <a:endParaRPr lang="ca-ES" sz="1400" kern="0" dirty="0"/>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14</a:t>
            </a:fld>
            <a:endParaRPr lang="ca-ES" dirty="0"/>
          </a:p>
        </p:txBody>
      </p:sp>
      <p:grpSp>
        <p:nvGrpSpPr>
          <p:cNvPr id="27" name="Agrupa 26"/>
          <p:cNvGrpSpPr/>
          <p:nvPr/>
        </p:nvGrpSpPr>
        <p:grpSpPr>
          <a:xfrm>
            <a:off x="165600" y="97624"/>
            <a:ext cx="5351633" cy="1026909"/>
            <a:chOff x="165600" y="6819"/>
            <a:chExt cx="5351633" cy="1026909"/>
          </a:xfrm>
        </p:grpSpPr>
        <p:sp>
          <p:nvSpPr>
            <p:cNvPr id="28" name="Títol 3"/>
            <p:cNvSpPr txBox="1">
              <a:spLocks/>
            </p:cNvSpPr>
            <p:nvPr/>
          </p:nvSpPr>
          <p:spPr>
            <a:xfrm>
              <a:off x="885601" y="6819"/>
              <a:ext cx="4631632"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tecnològic</a:t>
              </a:r>
            </a:p>
            <a:p>
              <a:pPr algn="l"/>
              <a:r>
                <a:rPr lang="ca-ES" sz="1800" b="1" dirty="0" smtClean="0">
                  <a:solidFill>
                    <a:srgbClr val="990033"/>
                  </a:solidFill>
                  <a:ea typeface="+mn-ea"/>
                  <a:cs typeface="Aharoni" panose="02010803020104030203" pitchFamily="2" charset="-79"/>
                </a:rPr>
                <a:t>Guia dels indicadors</a:t>
              </a:r>
            </a:p>
          </p:txBody>
        </p:sp>
        <p:grpSp>
          <p:nvGrpSpPr>
            <p:cNvPr id="29" name="3 Grupo"/>
            <p:cNvGrpSpPr/>
            <p:nvPr/>
          </p:nvGrpSpPr>
          <p:grpSpPr>
            <a:xfrm>
              <a:off x="165600" y="179512"/>
              <a:ext cx="648000" cy="648000"/>
              <a:chOff x="1264326" y="4680056"/>
              <a:chExt cx="288000" cy="288000"/>
            </a:xfrm>
          </p:grpSpPr>
          <p:sp>
            <p:nvSpPr>
              <p:cNvPr id="30"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680056"/>
                <a:ext cx="288000" cy="288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31"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2"/>
                  </a:ext>
                </a:extLst>
              </a:blip>
              <a:stretch>
                <a:fillRect/>
              </a:stretch>
            </p:blipFill>
            <p:spPr>
              <a:xfrm>
                <a:off x="1311858" y="4727511"/>
                <a:ext cx="192000" cy="192000"/>
              </a:xfrm>
              <a:prstGeom prst="rect">
                <a:avLst/>
              </a:prstGeom>
            </p:spPr>
          </p:pic>
        </p:grpSp>
      </p:grpSp>
      <p:sp>
        <p:nvSpPr>
          <p:cNvPr id="22" name="Rectangle 21"/>
          <p:cNvSpPr/>
          <p:nvPr/>
        </p:nvSpPr>
        <p:spPr>
          <a:xfrm>
            <a:off x="1016732" y="2922821"/>
            <a:ext cx="5040560" cy="216024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Escàner</a:t>
            </a:r>
            <a:endParaRPr lang="ca-ES" sz="1400" b="1" kern="0" dirty="0" smtClean="0"/>
          </a:p>
          <a:p>
            <a:pPr lvl="1" algn="just">
              <a:defRPr/>
            </a:pPr>
            <a:r>
              <a:rPr lang="ca-ES" sz="1400" kern="0" dirty="0" smtClean="0"/>
              <a:t>Es valora l’existència d’escàners-impressores individuals connectats en local (no equips </a:t>
            </a:r>
            <a:r>
              <a:rPr lang="ca-ES" sz="1400" kern="0" dirty="0" err="1" smtClean="0"/>
              <a:t>multifunció</a:t>
            </a:r>
            <a:r>
              <a:rPr lang="ca-ES" sz="1400" kern="0" dirty="0" smtClean="0"/>
              <a:t>) per a cadascun dels punts (ordinadors) des dels que s’haurà de fer digitalització, mínim als punts de registre d’entrada. Concretament, es valora el compliment del requisit que l’escàner-impressora individual que s’instal·li sigui compatible amb TWAIN per l’escaneig i pel sistema operatiu Windows. A més també es valora positivament que escanegi per les dues cares</a:t>
            </a:r>
            <a:endParaRPr lang="ca-ES" sz="1400" kern="0" dirty="0"/>
          </a:p>
        </p:txBody>
      </p:sp>
      <p:sp>
        <p:nvSpPr>
          <p:cNvPr id="26" name="Títol 3"/>
          <p:cNvSpPr txBox="1">
            <a:spLocks/>
          </p:cNvSpPr>
          <p:nvPr/>
        </p:nvSpPr>
        <p:spPr>
          <a:xfrm>
            <a:off x="273275" y="962202"/>
            <a:ext cx="6468093"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ca-ES" sz="1600" dirty="0" smtClean="0">
                <a:cs typeface="Aharoni" panose="02010803020104030203" pitchFamily="2" charset="-79"/>
              </a:rPr>
              <a:t>Aquesta és la guia del que es valora per cada indicador. Cal copiar-lo i valorar-lo, si cal, a l’apartat que compleixi (correcte, cal millorar, incorrecte)</a:t>
            </a:r>
            <a:endParaRPr lang="ca-ES" sz="3200" dirty="0">
              <a:ea typeface="+mn-ea"/>
              <a:cs typeface="Aharoni" panose="02010803020104030203" pitchFamily="2" charset="-79"/>
            </a:endParaRPr>
          </a:p>
        </p:txBody>
      </p:sp>
      <p:sp>
        <p:nvSpPr>
          <p:cNvPr id="21" name="Rectangle 20"/>
          <p:cNvSpPr/>
          <p:nvPr/>
        </p:nvSpPr>
        <p:spPr>
          <a:xfrm>
            <a:off x="1016732" y="1734689"/>
            <a:ext cx="5040560" cy="1152128"/>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Suport informàtic</a:t>
            </a:r>
          </a:p>
          <a:p>
            <a:pPr lvl="1" algn="just">
              <a:defRPr/>
            </a:pPr>
            <a:r>
              <a:rPr lang="ca-ES" sz="1400" kern="0" dirty="0" smtClean="0"/>
              <a:t>Es valora si existeix la figura d’un informàtic que sigui accessible per tal de poder resoldre possible inconvenients tècnics durant la posada en marxa del projecte i mentre duri la seva execució</a:t>
            </a:r>
            <a:endParaRPr lang="ca-ES" sz="1400" kern="0" dirty="0"/>
          </a:p>
        </p:txBody>
      </p:sp>
      <p:pic>
        <p:nvPicPr>
          <p:cNvPr id="32"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98247" y="2123728"/>
            <a:ext cx="386537" cy="415963"/>
          </a:xfrm>
          <a:prstGeom prst="rect">
            <a:avLst/>
          </a:prstGeom>
        </p:spPr>
      </p:pic>
      <p:pic>
        <p:nvPicPr>
          <p:cNvPr id="33"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94098" y="2123728"/>
            <a:ext cx="386537" cy="415963"/>
          </a:xfrm>
          <a:prstGeom prst="rect">
            <a:avLst/>
          </a:prstGeom>
        </p:spPr>
      </p:pic>
      <p:pic>
        <p:nvPicPr>
          <p:cNvPr id="34"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98247" y="3794959"/>
            <a:ext cx="386537" cy="415963"/>
          </a:xfrm>
          <a:prstGeom prst="rect">
            <a:avLst/>
          </a:prstGeom>
        </p:spPr>
      </p:pic>
      <p:pic>
        <p:nvPicPr>
          <p:cNvPr id="38"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94098" y="3794959"/>
            <a:ext cx="386537" cy="415963"/>
          </a:xfrm>
          <a:prstGeom prst="rect">
            <a:avLst/>
          </a:prstGeom>
        </p:spPr>
      </p:pic>
      <p:pic>
        <p:nvPicPr>
          <p:cNvPr id="3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98247" y="6144501"/>
            <a:ext cx="386537" cy="415963"/>
          </a:xfrm>
          <a:prstGeom prst="rect">
            <a:avLst/>
          </a:prstGeom>
        </p:spPr>
      </p:pic>
      <p:pic>
        <p:nvPicPr>
          <p:cNvPr id="4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94098" y="6144501"/>
            <a:ext cx="386537" cy="415963"/>
          </a:xfrm>
          <a:prstGeom prst="rect">
            <a:avLst/>
          </a:prstGeom>
        </p:spPr>
      </p:pic>
      <p:pic>
        <p:nvPicPr>
          <p:cNvPr id="23" name="Imatge 22"/>
          <p:cNvPicPr>
            <a:picLocks noChangeAspect="1"/>
          </p:cNvPicPr>
          <p:nvPr/>
        </p:nvPicPr>
        <p:blipFill rotWithShape="1">
          <a:blip r:embed="rId54" cstate="print">
            <a:extLst>
              <a:ext uri="{28A0092B-C50C-407E-A947-70E740481C1C}">
                <a14:useLocalDpi xmlns:a14="http://schemas.microsoft.com/office/drawing/2010/main" val="0"/>
              </a:ext>
            </a:extLst>
          </a:blip>
          <a:srcRect l="59691" r="-1"/>
          <a:stretch/>
        </p:blipFill>
        <p:spPr>
          <a:xfrm>
            <a:off x="5249766" y="21083"/>
            <a:ext cx="1625302" cy="917925"/>
          </a:xfrm>
          <a:prstGeom prst="rect">
            <a:avLst/>
          </a:prstGeom>
        </p:spPr>
      </p:pic>
    </p:spTree>
    <p:extLst>
      <p:ext uri="{BB962C8B-B14F-4D97-AF65-F5344CB8AC3E}">
        <p14:creationId xmlns:p14="http://schemas.microsoft.com/office/powerpoint/2010/main" val="156066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999501" y="6228184"/>
            <a:ext cx="5040560" cy="1127375"/>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indent="-171450">
              <a:buFont typeface="Arial" panose="020B0604020202020204" pitchFamily="34" charset="0"/>
              <a:buChar char="•"/>
              <a:defRPr/>
            </a:pPr>
            <a:r>
              <a:rPr lang="ca-ES" sz="1400" b="1" kern="0" dirty="0" smtClean="0"/>
              <a:t>Servidor compartit</a:t>
            </a:r>
          </a:p>
          <a:p>
            <a:pPr lvl="1" algn="just">
              <a:defRPr/>
            </a:pPr>
            <a:r>
              <a:rPr lang="ca-ES" sz="1400" kern="0" dirty="0" smtClean="0"/>
              <a:t>Es valora que es disposi d’un servidor amb accés compartit a tot el personal de l’Ajuntament. A més, es valora positivament que es disposi de permisos per poder crear carpetes</a:t>
            </a:r>
            <a:endParaRPr lang="ca-ES" sz="1400" kern="0" dirty="0"/>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15</a:t>
            </a:fld>
            <a:endParaRPr lang="ca-ES" dirty="0"/>
          </a:p>
        </p:txBody>
      </p:sp>
      <p:grpSp>
        <p:nvGrpSpPr>
          <p:cNvPr id="24" name="Agrupa 23"/>
          <p:cNvGrpSpPr/>
          <p:nvPr/>
        </p:nvGrpSpPr>
        <p:grpSpPr>
          <a:xfrm>
            <a:off x="165600" y="97624"/>
            <a:ext cx="5351633" cy="1026909"/>
            <a:chOff x="165600" y="6819"/>
            <a:chExt cx="5351633" cy="1026909"/>
          </a:xfrm>
        </p:grpSpPr>
        <p:sp>
          <p:nvSpPr>
            <p:cNvPr id="25" name="Títol 3"/>
            <p:cNvSpPr txBox="1">
              <a:spLocks/>
            </p:cNvSpPr>
            <p:nvPr/>
          </p:nvSpPr>
          <p:spPr>
            <a:xfrm>
              <a:off x="885601" y="6819"/>
              <a:ext cx="4631632"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tecnològic </a:t>
              </a:r>
            </a:p>
            <a:p>
              <a:pPr algn="l"/>
              <a:r>
                <a:rPr lang="ca-ES" sz="1800" b="1" dirty="0" smtClean="0">
                  <a:solidFill>
                    <a:srgbClr val="990033"/>
                  </a:solidFill>
                  <a:ea typeface="+mn-ea"/>
                  <a:cs typeface="Aharoni" panose="02010803020104030203" pitchFamily="2" charset="-79"/>
                </a:rPr>
                <a:t>Guia dels indicadors</a:t>
              </a:r>
            </a:p>
          </p:txBody>
        </p:sp>
        <p:grpSp>
          <p:nvGrpSpPr>
            <p:cNvPr id="26" name="3 Grupo"/>
            <p:cNvGrpSpPr/>
            <p:nvPr/>
          </p:nvGrpSpPr>
          <p:grpSpPr>
            <a:xfrm>
              <a:off x="165600" y="179512"/>
              <a:ext cx="648000" cy="648000"/>
              <a:chOff x="1264326" y="4680056"/>
              <a:chExt cx="288000" cy="288000"/>
            </a:xfrm>
          </p:grpSpPr>
          <p:sp>
            <p:nvSpPr>
              <p:cNvPr id="27"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680056"/>
                <a:ext cx="288000" cy="288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8"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2"/>
                  </a:ext>
                </a:extLst>
              </a:blip>
              <a:stretch>
                <a:fillRect/>
              </a:stretch>
            </p:blipFill>
            <p:spPr>
              <a:xfrm>
                <a:off x="1311858" y="4727511"/>
                <a:ext cx="192000" cy="192000"/>
              </a:xfrm>
              <a:prstGeom prst="rect">
                <a:avLst/>
              </a:prstGeom>
            </p:spPr>
          </p:pic>
        </p:grpSp>
      </p:grpSp>
      <p:sp>
        <p:nvSpPr>
          <p:cNvPr id="29" name="Rectangle 28"/>
          <p:cNvSpPr/>
          <p:nvPr/>
        </p:nvSpPr>
        <p:spPr>
          <a:xfrm>
            <a:off x="999501" y="5235635"/>
            <a:ext cx="5040560" cy="103173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Integracions eines </a:t>
            </a:r>
            <a:r>
              <a:rPr lang="ca-ES" sz="1400" b="1" kern="0" dirty="0" err="1" smtClean="0"/>
              <a:t>AOC</a:t>
            </a:r>
            <a:endParaRPr lang="ca-ES" sz="1400" b="1" kern="0" dirty="0" smtClean="0"/>
          </a:p>
          <a:p>
            <a:pPr>
              <a:defRPr/>
            </a:pPr>
            <a:r>
              <a:rPr lang="ca-ES" sz="1400" kern="0" dirty="0"/>
              <a:t> </a:t>
            </a:r>
            <a:r>
              <a:rPr lang="ca-ES" sz="1400" kern="0" dirty="0" smtClean="0"/>
              <a:t>           Autorització integració enviada al </a:t>
            </a:r>
            <a:r>
              <a:rPr lang="ca-ES" sz="1400" kern="0" dirty="0" err="1" smtClean="0"/>
              <a:t>GID</a:t>
            </a:r>
            <a:r>
              <a:rPr lang="ca-ES" sz="1400" kern="0" dirty="0" smtClean="0"/>
              <a:t> </a:t>
            </a:r>
            <a:endParaRPr lang="ca-ES" sz="1400" kern="0" dirty="0"/>
          </a:p>
          <a:p>
            <a:pPr lvl="0">
              <a:defRPr/>
            </a:pPr>
            <a:r>
              <a:rPr lang="ca-ES" sz="1400" b="1" kern="0" dirty="0" smtClean="0"/>
              <a:t> </a:t>
            </a:r>
            <a:endParaRPr lang="ca-ES" sz="1400" b="1" kern="0" dirty="0" smtClean="0"/>
          </a:p>
        </p:txBody>
      </p:sp>
      <p:sp>
        <p:nvSpPr>
          <p:cNvPr id="30" name="Títol 3"/>
          <p:cNvSpPr txBox="1">
            <a:spLocks/>
          </p:cNvSpPr>
          <p:nvPr/>
        </p:nvSpPr>
        <p:spPr>
          <a:xfrm>
            <a:off x="273275" y="962202"/>
            <a:ext cx="6468093"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ca-ES" sz="1600" dirty="0" smtClean="0">
                <a:cs typeface="Aharoni" panose="02010803020104030203" pitchFamily="2" charset="-79"/>
              </a:rPr>
              <a:t>Aquesta és la guia del que es valora per cada indicador. Cal copiar-lo i valorar-lo, si cal, a l’apartat que compleixi (correcte, cal millorar, incorrecte)</a:t>
            </a:r>
            <a:endParaRPr lang="ca-ES" sz="3200" dirty="0">
              <a:ea typeface="+mn-ea"/>
              <a:cs typeface="Aharoni" panose="02010803020104030203" pitchFamily="2" charset="-79"/>
            </a:endParaRPr>
          </a:p>
        </p:txBody>
      </p:sp>
      <p:grpSp>
        <p:nvGrpSpPr>
          <p:cNvPr id="8" name="Agrupa 7"/>
          <p:cNvGrpSpPr/>
          <p:nvPr/>
        </p:nvGrpSpPr>
        <p:grpSpPr>
          <a:xfrm>
            <a:off x="764704" y="1643084"/>
            <a:ext cx="5275357" cy="936104"/>
            <a:chOff x="764704" y="1670227"/>
            <a:chExt cx="5275357" cy="936104"/>
          </a:xfrm>
        </p:grpSpPr>
        <p:sp>
          <p:nvSpPr>
            <p:cNvPr id="21" name="Rectangle 20"/>
            <p:cNvSpPr/>
            <p:nvPr/>
          </p:nvSpPr>
          <p:spPr>
            <a:xfrm>
              <a:off x="999501" y="1670227"/>
              <a:ext cx="5040560" cy="936104"/>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Verificació superada signatura</a:t>
              </a:r>
            </a:p>
            <a:p>
              <a:pPr lvl="1" algn="just">
                <a:defRPr/>
              </a:pPr>
              <a:r>
                <a:rPr lang="ca-ES" sz="1400" kern="0" dirty="0" smtClean="0"/>
                <a:t>Es valora que des de cadascun dels ordinadors de l’ajuntament s’hagi pogut accedir correctament a l’aplicació de gestió d’expedients i s’hagi pogut signar un document</a:t>
              </a:r>
              <a:endParaRPr lang="ca-ES" sz="1400" kern="0" dirty="0"/>
            </a:p>
          </p:txBody>
        </p:sp>
        <p:pic>
          <p:nvPicPr>
            <p:cNvPr id="31"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68853" y="1987754"/>
              <a:ext cx="386537" cy="415963"/>
            </a:xfrm>
            <a:prstGeom prst="rect">
              <a:avLst/>
            </a:prstGeom>
          </p:spPr>
        </p:pic>
        <p:pic>
          <p:nvPicPr>
            <p:cNvPr id="32"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64704" y="1987754"/>
              <a:ext cx="386537" cy="415963"/>
            </a:xfrm>
            <a:prstGeom prst="rect">
              <a:avLst/>
            </a:prstGeom>
          </p:spPr>
        </p:pic>
      </p:grpSp>
      <p:grpSp>
        <p:nvGrpSpPr>
          <p:cNvPr id="6" name="Agrupa 5"/>
          <p:cNvGrpSpPr/>
          <p:nvPr/>
        </p:nvGrpSpPr>
        <p:grpSpPr>
          <a:xfrm>
            <a:off x="764704" y="2699792"/>
            <a:ext cx="5275357" cy="922967"/>
            <a:chOff x="764704" y="2621894"/>
            <a:chExt cx="5275357" cy="922967"/>
          </a:xfrm>
        </p:grpSpPr>
        <p:sp>
          <p:nvSpPr>
            <p:cNvPr id="22" name="Rectangle 21"/>
            <p:cNvSpPr/>
            <p:nvPr/>
          </p:nvSpPr>
          <p:spPr>
            <a:xfrm>
              <a:off x="999501" y="2621894"/>
              <a:ext cx="5040560" cy="922967"/>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Segell d’òrgan</a:t>
              </a:r>
            </a:p>
            <a:p>
              <a:pPr lvl="1" algn="just">
                <a:defRPr/>
              </a:pPr>
              <a:r>
                <a:rPr lang="ca-ES" sz="1400" kern="0" dirty="0" smtClean="0"/>
                <a:t>Es valora que es disposi o s’hagi </a:t>
              </a:r>
              <a:r>
                <a:rPr lang="ca-ES" sz="1400" kern="0" dirty="0" smtClean="0"/>
                <a:t>tramitat </a:t>
              </a:r>
              <a:r>
                <a:rPr lang="ca-ES" sz="1400" kern="0" dirty="0" smtClean="0"/>
                <a:t>el segell d’òrgan per tal de poder realitzar còpies autèntiques de documents de forma automatitzada</a:t>
              </a:r>
              <a:endParaRPr lang="ca-ES" sz="1400" kern="0" dirty="0"/>
            </a:p>
          </p:txBody>
        </p:sp>
        <p:pic>
          <p:nvPicPr>
            <p:cNvPr id="33"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68853" y="2987824"/>
              <a:ext cx="386537" cy="415963"/>
            </a:xfrm>
            <a:prstGeom prst="rect">
              <a:avLst/>
            </a:prstGeom>
          </p:spPr>
        </p:pic>
        <p:pic>
          <p:nvPicPr>
            <p:cNvPr id="34"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64704" y="2987824"/>
              <a:ext cx="386537" cy="415963"/>
            </a:xfrm>
            <a:prstGeom prst="rect">
              <a:avLst/>
            </a:prstGeom>
          </p:spPr>
        </p:pic>
      </p:grpSp>
      <p:grpSp>
        <p:nvGrpSpPr>
          <p:cNvPr id="5" name="Agrupa 4"/>
          <p:cNvGrpSpPr/>
          <p:nvPr/>
        </p:nvGrpSpPr>
        <p:grpSpPr>
          <a:xfrm>
            <a:off x="764704" y="3779912"/>
            <a:ext cx="5275357" cy="1368152"/>
            <a:chOff x="764704" y="3544861"/>
            <a:chExt cx="5275357" cy="1368152"/>
          </a:xfrm>
        </p:grpSpPr>
        <p:sp>
          <p:nvSpPr>
            <p:cNvPr id="23" name="Rectangle 22"/>
            <p:cNvSpPr/>
            <p:nvPr/>
          </p:nvSpPr>
          <p:spPr>
            <a:xfrm>
              <a:off x="999501" y="3544861"/>
              <a:ext cx="5040560" cy="1368152"/>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Eines </a:t>
              </a:r>
              <a:r>
                <a:rPr lang="ca-ES" sz="1400" b="1" kern="0" dirty="0" err="1" smtClean="0"/>
                <a:t>AOC</a:t>
              </a:r>
              <a:r>
                <a:rPr lang="ca-ES" sz="1400" b="1" kern="0" dirty="0" smtClean="0"/>
                <a:t> (</a:t>
              </a:r>
              <a:r>
                <a:rPr lang="ca-ES" sz="1400" b="1" kern="0" dirty="0" err="1" smtClean="0"/>
                <a:t>eNOTUM</a:t>
              </a:r>
              <a:r>
                <a:rPr lang="ca-ES" sz="1400" b="1" kern="0" dirty="0" smtClean="0"/>
                <a:t>, </a:t>
              </a:r>
              <a:r>
                <a:rPr lang="ca-ES" sz="1400" b="1" kern="0" dirty="0" err="1" smtClean="0"/>
                <a:t>eTRAM</a:t>
              </a:r>
              <a:r>
                <a:rPr lang="ca-ES" sz="1400" b="1" kern="0" dirty="0" smtClean="0"/>
                <a:t>, </a:t>
              </a:r>
              <a:r>
                <a:rPr lang="ca-ES" sz="1400" b="1" kern="0" dirty="0" err="1" smtClean="0"/>
                <a:t>eFACT</a:t>
              </a:r>
              <a:r>
                <a:rPr lang="ca-ES" sz="1400" b="1" kern="0" dirty="0" smtClean="0"/>
                <a:t>, </a:t>
              </a:r>
              <a:r>
                <a:rPr lang="ca-ES" sz="1400" b="1" kern="0" dirty="0" err="1" smtClean="0"/>
                <a:t>eTAULER</a:t>
              </a:r>
              <a:r>
                <a:rPr lang="ca-ES" sz="1400" b="1" kern="0" dirty="0" smtClean="0"/>
                <a:t> i </a:t>
              </a:r>
              <a:r>
                <a:rPr lang="ca-ES" sz="1400" b="1" kern="0" dirty="0" err="1" smtClean="0"/>
                <a:t>iARXIU</a:t>
              </a:r>
              <a:r>
                <a:rPr lang="ca-ES" sz="1400" b="1" kern="0" dirty="0" smtClean="0"/>
                <a:t>)</a:t>
              </a:r>
              <a:endParaRPr lang="ca-ES" sz="1400" b="1" kern="0" dirty="0" smtClean="0"/>
            </a:p>
            <a:p>
              <a:pPr lvl="1" algn="just">
                <a:defRPr/>
              </a:pPr>
              <a:r>
                <a:rPr lang="ca-ES" sz="1400" kern="0" dirty="0" smtClean="0"/>
                <a:t>Es valora que es disposi o s’hagi demanat l’accés a les següents aplicacions de </a:t>
              </a:r>
              <a:r>
                <a:rPr lang="ca-ES" sz="1400" kern="0" dirty="0" err="1" smtClean="0"/>
                <a:t>l’AOC</a:t>
              </a:r>
              <a:r>
                <a:rPr lang="ca-ES" sz="1400" kern="0" dirty="0" smtClean="0"/>
                <a:t>: e-</a:t>
              </a:r>
              <a:r>
                <a:rPr lang="ca-ES" sz="1400" kern="0" dirty="0" err="1" smtClean="0"/>
                <a:t>NOTUM</a:t>
              </a:r>
              <a:r>
                <a:rPr lang="ca-ES" sz="1400" kern="0" dirty="0" smtClean="0"/>
                <a:t>, e-TRAM, e-</a:t>
              </a:r>
              <a:r>
                <a:rPr lang="ca-ES" sz="1400" kern="0" dirty="0" err="1" smtClean="0"/>
                <a:t>FACT</a:t>
              </a:r>
              <a:r>
                <a:rPr lang="ca-ES" sz="1400" kern="0" dirty="0" smtClean="0"/>
                <a:t>, </a:t>
              </a:r>
              <a:r>
                <a:rPr lang="ca-ES" sz="1400" kern="0" dirty="0" smtClean="0"/>
                <a:t>e-TAULER i i-ARXIU.</a:t>
              </a:r>
              <a:endParaRPr lang="ca-ES" sz="1400" kern="0" dirty="0" smtClean="0"/>
            </a:p>
            <a:p>
              <a:pPr marL="628650" lvl="1" indent="-171450">
                <a:buFont typeface="Arial" panose="020B0604020202020204" pitchFamily="34" charset="0"/>
                <a:buChar char="•"/>
                <a:defRPr/>
              </a:pPr>
              <a:r>
                <a:rPr lang="ca-ES" sz="1400" kern="0" dirty="0" smtClean="0"/>
                <a:t>Disponible </a:t>
              </a:r>
              <a:r>
                <a:rPr lang="ca-ES" sz="1400" kern="0" dirty="0" smtClean="0"/>
                <a:t>e-</a:t>
              </a:r>
              <a:r>
                <a:rPr lang="ca-ES" sz="1400" kern="0" dirty="0" err="1" smtClean="0"/>
                <a:t>NOTUM</a:t>
              </a:r>
              <a:r>
                <a:rPr lang="ca-ES" sz="1400" kern="0" dirty="0" smtClean="0"/>
                <a:t>, e-TRAM i </a:t>
              </a:r>
              <a:r>
                <a:rPr lang="ca-ES" sz="1400" kern="0" dirty="0" smtClean="0"/>
                <a:t>e-</a:t>
              </a:r>
              <a:r>
                <a:rPr lang="ca-ES" sz="1400" kern="0" dirty="0" err="1" smtClean="0"/>
                <a:t>FACT</a:t>
              </a:r>
              <a:endParaRPr lang="ca-ES" sz="1400" kern="0" dirty="0" smtClean="0"/>
            </a:p>
          </p:txBody>
        </p:sp>
        <p:pic>
          <p:nvPicPr>
            <p:cNvPr id="38"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68853" y="4084029"/>
              <a:ext cx="386537" cy="415963"/>
            </a:xfrm>
            <a:prstGeom prst="rect">
              <a:avLst/>
            </a:prstGeom>
          </p:spPr>
        </p:pic>
        <p:pic>
          <p:nvPicPr>
            <p:cNvPr id="3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64704" y="4084029"/>
              <a:ext cx="386537" cy="415963"/>
            </a:xfrm>
            <a:prstGeom prst="rect">
              <a:avLst/>
            </a:prstGeom>
          </p:spPr>
        </p:pic>
      </p:grpSp>
      <p:sp>
        <p:nvSpPr>
          <p:cNvPr id="42" name="Rectangle 41"/>
          <p:cNvSpPr/>
          <p:nvPr/>
        </p:nvSpPr>
        <p:spPr>
          <a:xfrm>
            <a:off x="999501" y="7309875"/>
            <a:ext cx="5040560" cy="1366581"/>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Connectivitat</a:t>
            </a:r>
          </a:p>
          <a:p>
            <a:pPr lvl="1" algn="just">
              <a:defRPr/>
            </a:pPr>
            <a:r>
              <a:rPr lang="ca-ES" sz="1400" kern="0" dirty="0" smtClean="0"/>
              <a:t>Es valora quina és la connectivitat Es valora quina és la connectivitat de xarxa per poder desplegar el projecte amb garanties. Concretament, es valora la capacitat de connexió (pujada i descàrrega) disponible en l’ajuntament i la disposició de fibra.</a:t>
            </a:r>
            <a:endParaRPr lang="ca-ES" sz="1400" kern="0" dirty="0"/>
          </a:p>
        </p:txBody>
      </p:sp>
      <p:pic>
        <p:nvPicPr>
          <p:cNvPr id="35" name="Imatge 34"/>
          <p:cNvPicPr>
            <a:picLocks noChangeAspect="1"/>
          </p:cNvPicPr>
          <p:nvPr/>
        </p:nvPicPr>
        <p:blipFill rotWithShape="1">
          <a:blip r:embed="rId54" cstate="print">
            <a:extLst>
              <a:ext uri="{28A0092B-C50C-407E-A947-70E740481C1C}">
                <a14:useLocalDpi xmlns:a14="http://schemas.microsoft.com/office/drawing/2010/main" val="0"/>
              </a:ext>
            </a:extLst>
          </a:blip>
          <a:srcRect l="59691" r="-1"/>
          <a:stretch/>
        </p:blipFill>
        <p:spPr>
          <a:xfrm>
            <a:off x="5116066" y="38424"/>
            <a:ext cx="1625302" cy="917925"/>
          </a:xfrm>
          <a:prstGeom prst="rect">
            <a:avLst/>
          </a:prstGeom>
        </p:spPr>
      </p:pic>
      <p:pic>
        <p:nvPicPr>
          <p:cNvPr id="37"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138865" y="5652120"/>
            <a:ext cx="386537" cy="415963"/>
          </a:xfrm>
          <a:prstGeom prst="rect">
            <a:avLst/>
          </a:prstGeom>
        </p:spPr>
      </p:pic>
      <p:pic>
        <p:nvPicPr>
          <p:cNvPr id="4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834716" y="5652120"/>
            <a:ext cx="386537" cy="415963"/>
          </a:xfrm>
          <a:prstGeom prst="rect">
            <a:avLst/>
          </a:prstGeom>
        </p:spPr>
      </p:pic>
    </p:spTree>
    <p:extLst>
      <p:ext uri="{BB962C8B-B14F-4D97-AF65-F5344CB8AC3E}">
        <p14:creationId xmlns:p14="http://schemas.microsoft.com/office/powerpoint/2010/main" val="1527528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484784" y="1767119"/>
            <a:ext cx="5040560" cy="6548400"/>
          </a:xfrm>
          <a:prstGeom prst="rect">
            <a:avLst/>
          </a:prstGeom>
          <a:solidFill>
            <a:schemeClr val="accent3">
              <a:lumMod val="60000"/>
              <a:lumOff val="40000"/>
              <a:alpha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kern="0" dirty="0" smtClean="0"/>
              <a:t>RES</a:t>
            </a:r>
            <a:endParaRPr lang="ca-ES" sz="1400" kern="0" dirty="0"/>
          </a:p>
        </p:txBody>
      </p:sp>
      <p:grpSp>
        <p:nvGrpSpPr>
          <p:cNvPr id="6" name="Agrupa 5"/>
          <p:cNvGrpSpPr/>
          <p:nvPr/>
        </p:nvGrpSpPr>
        <p:grpSpPr>
          <a:xfrm>
            <a:off x="144107" y="1664767"/>
            <a:ext cx="1138444" cy="6646672"/>
            <a:chOff x="144107" y="1664767"/>
            <a:chExt cx="1138444" cy="6646672"/>
          </a:xfrm>
        </p:grpSpPr>
        <p:sp>
          <p:nvSpPr>
            <p:cNvPr id="35" name="Rectangle 34"/>
            <p:cNvSpPr/>
            <p:nvPr/>
          </p:nvSpPr>
          <p:spPr>
            <a:xfrm>
              <a:off x="943010" y="1763039"/>
              <a:ext cx="325750" cy="654840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7" name="Oval 36"/>
            <p:cNvSpPr/>
            <p:nvPr/>
          </p:nvSpPr>
          <p:spPr>
            <a:xfrm>
              <a:off x="938438" y="1664767"/>
              <a:ext cx="341752" cy="341752"/>
            </a:xfrm>
            <a:prstGeom prst="ellipse">
              <a:avLst/>
            </a:prstGeom>
            <a:solidFill>
              <a:schemeClr val="accent3">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1</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4" name="Graphic 3" descr="Thumbs Up Sign">
              <a:extLst>
                <a:ext uri="{FF2B5EF4-FFF2-40B4-BE49-F238E27FC236}">
                  <a16:creationId xmlns:a16="http://schemas.microsoft.com/office/drawing/2014/main" xmlns="" id="{DE71191C-F468-459F-AAD8-AB54510B3D41}"/>
                </a:ext>
              </a:extLst>
            </p:cNvPr>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4107" y="2253448"/>
              <a:ext cx="757517" cy="950400"/>
            </a:xfrm>
            <a:prstGeom prst="rect">
              <a:avLst/>
            </a:prstGeom>
            <a:effectLst>
              <a:outerShdw dist="38100" dir="2700000" algn="tl" rotWithShape="0">
                <a:prstClr val="black">
                  <a:alpha val="40000"/>
                </a:prstClr>
              </a:outerShdw>
            </a:effectLst>
          </p:spPr>
        </p:pic>
        <p:sp>
          <p:nvSpPr>
            <p:cNvPr id="49" name="Rectangle 48"/>
            <p:cNvSpPr/>
            <p:nvPr/>
          </p:nvSpPr>
          <p:spPr>
            <a:xfrm rot="16200000">
              <a:off x="498682" y="2680280"/>
              <a:ext cx="1198405" cy="369332"/>
            </a:xfrm>
            <a:prstGeom prst="rect">
              <a:avLst/>
            </a:prstGeom>
          </p:spPr>
          <p:txBody>
            <a:bodyPr wrap="non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CORRECTES</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16</a:t>
            </a:fld>
            <a:endParaRPr lang="ca-ES" dirty="0"/>
          </a:p>
        </p:txBody>
      </p:sp>
      <p:grpSp>
        <p:nvGrpSpPr>
          <p:cNvPr id="27" name="Agrupa 26"/>
          <p:cNvGrpSpPr/>
          <p:nvPr/>
        </p:nvGrpSpPr>
        <p:grpSpPr>
          <a:xfrm>
            <a:off x="165600" y="97624"/>
            <a:ext cx="5351633" cy="1026909"/>
            <a:chOff x="165600" y="6819"/>
            <a:chExt cx="5351633" cy="1026909"/>
          </a:xfrm>
        </p:grpSpPr>
        <p:sp>
          <p:nvSpPr>
            <p:cNvPr id="28" name="Títol 3"/>
            <p:cNvSpPr txBox="1">
              <a:spLocks/>
            </p:cNvSpPr>
            <p:nvPr/>
          </p:nvSpPr>
          <p:spPr>
            <a:xfrm>
              <a:off x="885601" y="6819"/>
              <a:ext cx="4631632"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tecnològic 1/2</a:t>
              </a:r>
            </a:p>
          </p:txBody>
        </p:sp>
        <p:grpSp>
          <p:nvGrpSpPr>
            <p:cNvPr id="29" name="3 Grupo"/>
            <p:cNvGrpSpPr/>
            <p:nvPr/>
          </p:nvGrpSpPr>
          <p:grpSpPr>
            <a:xfrm>
              <a:off x="165600" y="179512"/>
              <a:ext cx="648000" cy="648000"/>
              <a:chOff x="1264326" y="4680056"/>
              <a:chExt cx="288000" cy="288000"/>
            </a:xfrm>
          </p:grpSpPr>
          <p:sp>
            <p:nvSpPr>
              <p:cNvPr id="30"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680056"/>
                <a:ext cx="288000" cy="288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31"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2"/>
                  </a:ext>
                </a:extLst>
              </a:blip>
              <a:stretch>
                <a:fillRect/>
              </a:stretch>
            </p:blipFill>
            <p:spPr>
              <a:xfrm>
                <a:off x="1311858" y="4727511"/>
                <a:ext cx="192000" cy="192000"/>
              </a:xfrm>
              <a:prstGeom prst="rect">
                <a:avLst/>
              </a:prstGeom>
            </p:spPr>
          </p:pic>
        </p:grpSp>
      </p:grpSp>
      <p:pic>
        <p:nvPicPr>
          <p:cNvPr id="17" name="Imatge 16"/>
          <p:cNvPicPr>
            <a:picLocks noChangeAspect="1"/>
          </p:cNvPicPr>
          <p:nvPr/>
        </p:nvPicPr>
        <p:blipFill rotWithShape="1">
          <a:blip r:embed="rId13" cstate="print">
            <a:extLst>
              <a:ext uri="{28A0092B-C50C-407E-A947-70E740481C1C}">
                <a14:useLocalDpi xmlns:a14="http://schemas.microsoft.com/office/drawing/2010/main" val="0"/>
              </a:ext>
            </a:extLst>
          </a:blip>
          <a:srcRect l="59691" r="-1"/>
          <a:stretch/>
        </p:blipFill>
        <p:spPr>
          <a:xfrm>
            <a:off x="5232698" y="-3994"/>
            <a:ext cx="1625302" cy="917925"/>
          </a:xfrm>
          <a:prstGeom prst="rect">
            <a:avLst/>
          </a:prstGeom>
        </p:spPr>
      </p:pic>
    </p:spTree>
    <p:extLst>
      <p:ext uri="{BB962C8B-B14F-4D97-AF65-F5344CB8AC3E}">
        <p14:creationId xmlns:p14="http://schemas.microsoft.com/office/powerpoint/2010/main" val="328144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484784" y="1762979"/>
            <a:ext cx="5040560" cy="1945035"/>
          </a:xfrm>
          <a:prstGeom prst="rect">
            <a:avLst/>
          </a:prstGeom>
          <a:solidFill>
            <a:srgbClr val="F4CF3B">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kern="0" dirty="0" smtClean="0"/>
              <a:t>RES</a:t>
            </a:r>
            <a:endParaRPr lang="ca-ES" sz="1400" kern="0" dirty="0"/>
          </a:p>
        </p:txBody>
      </p:sp>
      <p:sp>
        <p:nvSpPr>
          <p:cNvPr id="42" name="Rectangle 41"/>
          <p:cNvSpPr/>
          <p:nvPr/>
        </p:nvSpPr>
        <p:spPr>
          <a:xfrm>
            <a:off x="1484784" y="3922605"/>
            <a:ext cx="5040560" cy="1945035"/>
          </a:xfrm>
          <a:prstGeom prst="rect">
            <a:avLst/>
          </a:prstGeom>
          <a:solidFill>
            <a:srgbClr val="EC6E62">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just" fontAlgn="base">
              <a:spcBef>
                <a:spcPct val="0"/>
              </a:spcBef>
              <a:spcAft>
                <a:spcPct val="0"/>
              </a:spcAft>
              <a:buFont typeface="Arial" panose="020B0604020202020204" pitchFamily="34" charset="0"/>
              <a:buChar char="•"/>
            </a:pPr>
            <a:r>
              <a:rPr lang="ca-ES" sz="1400" dirty="0" smtClean="0">
                <a:latin typeface="Calibri Light" panose="020F0302020204030204" pitchFamily="34" charset="0"/>
              </a:rPr>
              <a:t>RES</a:t>
            </a:r>
            <a:endParaRPr lang="ca-ES" sz="1400" dirty="0">
              <a:latin typeface="Calibri Light" panose="020F0302020204030204" pitchFamily="34" charset="0"/>
            </a:endParaRPr>
          </a:p>
        </p:txBody>
      </p:sp>
      <p:grpSp>
        <p:nvGrpSpPr>
          <p:cNvPr id="4" name="Agrupa 3"/>
          <p:cNvGrpSpPr/>
          <p:nvPr/>
        </p:nvGrpSpPr>
        <p:grpSpPr>
          <a:xfrm>
            <a:off x="120424" y="1653962"/>
            <a:ext cx="1194606" cy="2049972"/>
            <a:chOff x="120424" y="1653962"/>
            <a:chExt cx="1194606" cy="2049972"/>
          </a:xfrm>
        </p:grpSpPr>
        <p:sp>
          <p:nvSpPr>
            <p:cNvPr id="38" name="Rectangle 37"/>
            <p:cNvSpPr/>
            <p:nvPr/>
          </p:nvSpPr>
          <p:spPr>
            <a:xfrm>
              <a:off x="943010" y="1758899"/>
              <a:ext cx="325750" cy="1945035"/>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0" name="Oval 39"/>
            <p:cNvSpPr/>
            <p:nvPr/>
          </p:nvSpPr>
          <p:spPr>
            <a:xfrm>
              <a:off x="938438" y="1653962"/>
              <a:ext cx="341752" cy="341752"/>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2</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6" name="Graphic 25" descr="Warning">
              <a:extLst>
                <a:ext uri="{FF2B5EF4-FFF2-40B4-BE49-F238E27FC236}">
                  <a16:creationId xmlns:a16="http://schemas.microsoft.com/office/drawing/2014/main" xmlns="" id="{EE27CFDA-583D-4AB2-9FC1-6FBBFE56CA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0424" y="2255937"/>
              <a:ext cx="781200" cy="947407"/>
            </a:xfrm>
            <a:prstGeom prst="rect">
              <a:avLst/>
            </a:prstGeom>
            <a:effectLst>
              <a:outerShdw dist="38100" dir="2700000" algn="tl" rotWithShape="0">
                <a:prstClr val="black">
                  <a:alpha val="40000"/>
                </a:prstClr>
              </a:outerShdw>
            </a:effectLst>
          </p:spPr>
        </p:pic>
        <p:sp>
          <p:nvSpPr>
            <p:cNvPr id="50" name="Rectangle 49"/>
            <p:cNvSpPr/>
            <p:nvPr/>
          </p:nvSpPr>
          <p:spPr>
            <a:xfrm rot="16200000">
              <a:off x="371662" y="2651710"/>
              <a:ext cx="1517403" cy="369332"/>
            </a:xfrm>
            <a:prstGeom prst="rect">
              <a:avLst/>
            </a:prstGeom>
          </p:spPr>
          <p:txBody>
            <a:bodyPr wrap="none" l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CAL MILLORAR</a:t>
              </a:r>
            </a:p>
          </p:txBody>
        </p:sp>
      </p:grpSp>
      <p:grpSp>
        <p:nvGrpSpPr>
          <p:cNvPr id="5" name="Agrupa 4"/>
          <p:cNvGrpSpPr/>
          <p:nvPr/>
        </p:nvGrpSpPr>
        <p:grpSpPr>
          <a:xfrm>
            <a:off x="144107" y="3806923"/>
            <a:ext cx="1154331" cy="2056637"/>
            <a:chOff x="144107" y="3806923"/>
            <a:chExt cx="1154331" cy="2056637"/>
          </a:xfrm>
        </p:grpSpPr>
        <p:sp>
          <p:nvSpPr>
            <p:cNvPr id="41" name="Rectangle 40"/>
            <p:cNvSpPr/>
            <p:nvPr/>
          </p:nvSpPr>
          <p:spPr>
            <a:xfrm>
              <a:off x="943010" y="3918525"/>
              <a:ext cx="325750" cy="1945035"/>
            </a:xfrm>
            <a:prstGeom prst="rect">
              <a:avLst/>
            </a:prstGeom>
            <a:solidFill>
              <a:srgbClr val="EC6E6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3" name="Oval 42"/>
            <p:cNvSpPr/>
            <p:nvPr/>
          </p:nvSpPr>
          <p:spPr>
            <a:xfrm>
              <a:off x="938438" y="3806923"/>
              <a:ext cx="360000" cy="360000"/>
            </a:xfrm>
            <a:prstGeom prst="ellipse">
              <a:avLst/>
            </a:prstGeom>
            <a:solidFill>
              <a:srgbClr val="AF241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3</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7" name="Graphic 10" descr="Raised Hand">
              <a:extLst>
                <a:ext uri="{FF2B5EF4-FFF2-40B4-BE49-F238E27FC236}">
                  <a16:creationId xmlns:a16="http://schemas.microsoft.com/office/drawing/2014/main" xmlns="" id="{DE4CEC73-9F6E-4B01-B7D2-C27EBBBD923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44107" y="4485806"/>
              <a:ext cx="814630" cy="950400"/>
            </a:xfrm>
            <a:prstGeom prst="rect">
              <a:avLst/>
            </a:prstGeom>
          </p:spPr>
        </p:pic>
        <p:sp>
          <p:nvSpPr>
            <p:cNvPr id="51" name="Rectangle 50"/>
            <p:cNvSpPr/>
            <p:nvPr/>
          </p:nvSpPr>
          <p:spPr>
            <a:xfrm rot="16200000">
              <a:off x="391543" y="4733034"/>
              <a:ext cx="1411605" cy="369332"/>
            </a:xfrm>
            <a:prstGeom prst="rect">
              <a:avLst/>
            </a:prstGeom>
          </p:spPr>
          <p:txBody>
            <a:bodyPr wrap="none" lIns="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INCORRECTES</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17</a:t>
            </a:fld>
            <a:endParaRPr lang="ca-ES" dirty="0"/>
          </a:p>
        </p:txBody>
      </p:sp>
      <p:grpSp>
        <p:nvGrpSpPr>
          <p:cNvPr id="21" name="Agrupa 20"/>
          <p:cNvGrpSpPr/>
          <p:nvPr/>
        </p:nvGrpSpPr>
        <p:grpSpPr>
          <a:xfrm>
            <a:off x="165600" y="97624"/>
            <a:ext cx="5351633" cy="1026909"/>
            <a:chOff x="165600" y="6819"/>
            <a:chExt cx="5351633" cy="1026909"/>
          </a:xfrm>
        </p:grpSpPr>
        <p:sp>
          <p:nvSpPr>
            <p:cNvPr id="22" name="Títol 3"/>
            <p:cNvSpPr txBox="1">
              <a:spLocks/>
            </p:cNvSpPr>
            <p:nvPr/>
          </p:nvSpPr>
          <p:spPr>
            <a:xfrm>
              <a:off x="885601" y="6819"/>
              <a:ext cx="4631632"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tecnològic 2/2</a:t>
              </a:r>
            </a:p>
          </p:txBody>
        </p:sp>
        <p:grpSp>
          <p:nvGrpSpPr>
            <p:cNvPr id="23" name="3 Grupo"/>
            <p:cNvGrpSpPr/>
            <p:nvPr/>
          </p:nvGrpSpPr>
          <p:grpSpPr>
            <a:xfrm>
              <a:off x="165600" y="179512"/>
              <a:ext cx="648000" cy="648000"/>
              <a:chOff x="1264326" y="4680056"/>
              <a:chExt cx="288000" cy="288000"/>
            </a:xfrm>
          </p:grpSpPr>
          <p:sp>
            <p:nvSpPr>
              <p:cNvPr id="24"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264326" y="4680056"/>
                <a:ext cx="288000" cy="288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5"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11"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2"/>
                  </a:ext>
                </a:extLst>
              </a:blip>
              <a:stretch>
                <a:fillRect/>
              </a:stretch>
            </p:blipFill>
            <p:spPr>
              <a:xfrm>
                <a:off x="1311858" y="4727511"/>
                <a:ext cx="192000" cy="192000"/>
              </a:xfrm>
              <a:prstGeom prst="rect">
                <a:avLst/>
              </a:prstGeom>
            </p:spPr>
          </p:pic>
        </p:grpSp>
      </p:grpSp>
      <p:pic>
        <p:nvPicPr>
          <p:cNvPr id="26" name="Imatge 25"/>
          <p:cNvPicPr>
            <a:picLocks noChangeAspect="1"/>
          </p:cNvPicPr>
          <p:nvPr/>
        </p:nvPicPr>
        <p:blipFill rotWithShape="1">
          <a:blip r:embed="rId13" cstate="print">
            <a:extLst>
              <a:ext uri="{28A0092B-C50C-407E-A947-70E740481C1C}">
                <a14:useLocalDpi xmlns:a14="http://schemas.microsoft.com/office/drawing/2010/main" val="0"/>
              </a:ext>
            </a:extLst>
          </a:blip>
          <a:srcRect l="59691" r="-1"/>
          <a:stretch/>
        </p:blipFill>
        <p:spPr>
          <a:xfrm>
            <a:off x="5232698" y="27135"/>
            <a:ext cx="1625302" cy="917925"/>
          </a:xfrm>
          <a:prstGeom prst="rect">
            <a:avLst/>
          </a:prstGeom>
        </p:spPr>
      </p:pic>
    </p:spTree>
    <p:extLst>
      <p:ext uri="{BB962C8B-B14F-4D97-AF65-F5344CB8AC3E}">
        <p14:creationId xmlns:p14="http://schemas.microsoft.com/office/powerpoint/2010/main" val="25450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ol 3"/>
          <p:cNvSpPr txBox="1">
            <a:spLocks/>
          </p:cNvSpPr>
          <p:nvPr/>
        </p:nvSpPr>
        <p:spPr>
          <a:xfrm>
            <a:off x="132667" y="88707"/>
            <a:ext cx="4376451"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5. </a:t>
            </a:r>
            <a:r>
              <a:rPr lang="ca-ES" sz="2800" b="1" dirty="0" err="1" smtClean="0">
                <a:solidFill>
                  <a:srgbClr val="990033"/>
                </a:solidFill>
                <a:ea typeface="+mn-ea"/>
                <a:cs typeface="Aharoni" panose="02010803020104030203" pitchFamily="2" charset="-79"/>
              </a:rPr>
              <a:t>DAFO</a:t>
            </a:r>
            <a:endParaRPr lang="ca-ES" sz="2800" b="1" dirty="0" smtClean="0">
              <a:solidFill>
                <a:srgbClr val="990033"/>
              </a:solidFill>
              <a:ea typeface="+mn-ea"/>
              <a:cs typeface="Aharoni" panose="02010803020104030203" pitchFamily="2" charset="-79"/>
            </a:endParaRPr>
          </a:p>
        </p:txBody>
      </p:sp>
      <p:grpSp>
        <p:nvGrpSpPr>
          <p:cNvPr id="82" name="Group 29">
            <a:extLst>
              <a:ext uri="{FF2B5EF4-FFF2-40B4-BE49-F238E27FC236}">
                <a16:creationId xmlns="" xmlns:a16="http://schemas.microsoft.com/office/drawing/2014/main" id="{FF409A33-49A8-46FC-8718-4DA65EF72E31}"/>
              </a:ext>
            </a:extLst>
          </p:cNvPr>
          <p:cNvGrpSpPr/>
          <p:nvPr/>
        </p:nvGrpSpPr>
        <p:grpSpPr>
          <a:xfrm>
            <a:off x="1815050" y="7089630"/>
            <a:ext cx="4602057" cy="683869"/>
            <a:chOff x="6691483" y="4757378"/>
            <a:chExt cx="2202817" cy="683869"/>
          </a:xfrm>
        </p:grpSpPr>
        <p:sp>
          <p:nvSpPr>
            <p:cNvPr id="86" name="TextBox 30">
              <a:extLst>
                <a:ext uri="{FF2B5EF4-FFF2-40B4-BE49-F238E27FC236}">
                  <a16:creationId xmlns="" xmlns:a16="http://schemas.microsoft.com/office/drawing/2014/main" id="{1B3CD736-C101-4356-AE29-57E97E073752}"/>
                </a:ext>
              </a:extLst>
            </p:cNvPr>
            <p:cNvSpPr txBox="1"/>
            <p:nvPr/>
          </p:nvSpPr>
          <p:spPr>
            <a:xfrm>
              <a:off x="6691483" y="4757378"/>
              <a:ext cx="2202816" cy="400110"/>
            </a:xfrm>
            <a:prstGeom prst="rect">
              <a:avLst/>
            </a:prstGeom>
            <a:noFill/>
          </p:spPr>
          <p:txBody>
            <a:bodyPr wrap="square" lIns="0" rIns="0" rtlCol="0" anchor="b">
              <a:spAutoFit/>
            </a:bodyPr>
            <a:lstStyle/>
            <a:p>
              <a:pPr marR="0" lvl="0" indent="0" fontAlgn="auto">
                <a:lnSpc>
                  <a:spcPct val="100000"/>
                </a:lnSpc>
                <a:spcBef>
                  <a:spcPts val="0"/>
                </a:spcBef>
                <a:spcAft>
                  <a:spcPts val="0"/>
                </a:spcAft>
                <a:buClrTx/>
                <a:buSzTx/>
                <a:buFontTx/>
                <a:buNone/>
                <a:tabLst/>
                <a:defRPr/>
              </a:pPr>
              <a:r>
                <a:rPr lang="ca-ES" sz="2000" b="1" kern="0" dirty="0" smtClean="0">
                  <a:solidFill>
                    <a:srgbClr val="4CC1EF">
                      <a:lumMod val="50000"/>
                    </a:srgbClr>
                  </a:solidFill>
                </a:rPr>
                <a:t>Oportunitats</a:t>
              </a:r>
              <a:endParaRPr lang="ca-ES" sz="2000" b="1" kern="0" dirty="0">
                <a:solidFill>
                  <a:srgbClr val="4CC1EF">
                    <a:lumMod val="50000"/>
                  </a:srgbClr>
                </a:solidFill>
              </a:endParaRPr>
            </a:p>
          </p:txBody>
        </p:sp>
        <p:sp>
          <p:nvSpPr>
            <p:cNvPr id="99" name="TextBox 31">
              <a:extLst>
                <a:ext uri="{FF2B5EF4-FFF2-40B4-BE49-F238E27FC236}">
                  <a16:creationId xmlns="" xmlns:a16="http://schemas.microsoft.com/office/drawing/2014/main" id="{C083246A-444D-4A2C-9D5C-1CE5137678D5}"/>
                </a:ext>
              </a:extLst>
            </p:cNvPr>
            <p:cNvSpPr txBox="1"/>
            <p:nvPr/>
          </p:nvSpPr>
          <p:spPr>
            <a:xfrm>
              <a:off x="6697330" y="5133470"/>
              <a:ext cx="2196970" cy="307777"/>
            </a:xfrm>
            <a:prstGeom prst="rect">
              <a:avLst/>
            </a:prstGeom>
            <a:noFill/>
          </p:spPr>
          <p:txBody>
            <a:bodyPr wrap="square" lIns="0" rIns="0" rtlCol="0" anchor="t">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400" b="0" i="0" u="none" strike="noStrike" kern="0" cap="none" spc="0" normalizeH="0" baseline="0" dirty="0" smtClean="0">
                  <a:ln>
                    <a:noFill/>
                  </a:ln>
                  <a:effectLst/>
                  <a:uLnTx/>
                  <a:uFillTx/>
                </a:rPr>
                <a:t>Indicar les oportunitats pel projecte</a:t>
              </a:r>
            </a:p>
          </p:txBody>
        </p:sp>
      </p:grpSp>
      <p:grpSp>
        <p:nvGrpSpPr>
          <p:cNvPr id="100" name="Group 32">
            <a:extLst>
              <a:ext uri="{FF2B5EF4-FFF2-40B4-BE49-F238E27FC236}">
                <a16:creationId xmlns="" xmlns:a16="http://schemas.microsoft.com/office/drawing/2014/main" id="{798D1D1E-98A4-4B42-A415-FFA76648086F}"/>
              </a:ext>
            </a:extLst>
          </p:cNvPr>
          <p:cNvGrpSpPr/>
          <p:nvPr/>
        </p:nvGrpSpPr>
        <p:grpSpPr>
          <a:xfrm>
            <a:off x="1815050" y="3740800"/>
            <a:ext cx="4635222" cy="683869"/>
            <a:chOff x="249702" y="4757378"/>
            <a:chExt cx="2202816" cy="683869"/>
          </a:xfrm>
        </p:grpSpPr>
        <p:sp>
          <p:nvSpPr>
            <p:cNvPr id="101" name="TextBox 33">
              <a:extLst>
                <a:ext uri="{FF2B5EF4-FFF2-40B4-BE49-F238E27FC236}">
                  <a16:creationId xmlns="" xmlns:a16="http://schemas.microsoft.com/office/drawing/2014/main" id="{479919F2-E9BC-4563-84D9-BAD6DA5109FF}"/>
                </a:ext>
              </a:extLst>
            </p:cNvPr>
            <p:cNvSpPr txBox="1"/>
            <p:nvPr/>
          </p:nvSpPr>
          <p:spPr>
            <a:xfrm>
              <a:off x="249702" y="4757378"/>
              <a:ext cx="2202816" cy="400110"/>
            </a:xfrm>
            <a:prstGeom prst="rect">
              <a:avLst/>
            </a:prstGeom>
            <a:noFill/>
          </p:spPr>
          <p:txBody>
            <a:bodyPr wrap="square" lIns="0" rIns="0" rtlCol="0" anchor="b">
              <a:spAutoFit/>
            </a:bodyPr>
            <a:lstStyle/>
            <a:p>
              <a:pPr marR="0" lvl="0" indent="0" fontAlgn="auto">
                <a:lnSpc>
                  <a:spcPct val="100000"/>
                </a:lnSpc>
                <a:spcBef>
                  <a:spcPts val="0"/>
                </a:spcBef>
                <a:spcAft>
                  <a:spcPts val="0"/>
                </a:spcAft>
                <a:buClrTx/>
                <a:buSzTx/>
                <a:buFontTx/>
                <a:buNone/>
                <a:tabLst/>
                <a:defRPr/>
              </a:pPr>
              <a:r>
                <a:rPr lang="ca-ES" sz="2000" b="1" kern="0" dirty="0" smtClean="0">
                  <a:solidFill>
                    <a:srgbClr val="C13018">
                      <a:lumMod val="75000"/>
                    </a:srgbClr>
                  </a:solidFill>
                </a:rPr>
                <a:t>Amenaces</a:t>
              </a:r>
              <a:endParaRPr lang="ca-ES" sz="2000" b="1" kern="0" dirty="0">
                <a:solidFill>
                  <a:srgbClr val="C13018">
                    <a:lumMod val="75000"/>
                  </a:srgbClr>
                </a:solidFill>
              </a:endParaRPr>
            </a:p>
          </p:txBody>
        </p:sp>
        <p:sp>
          <p:nvSpPr>
            <p:cNvPr id="102" name="TextBox 34">
              <a:extLst>
                <a:ext uri="{FF2B5EF4-FFF2-40B4-BE49-F238E27FC236}">
                  <a16:creationId xmlns="" xmlns:a16="http://schemas.microsoft.com/office/drawing/2014/main" id="{324EABF4-2602-499C-BC0C-A3037DDEEBE2}"/>
                </a:ext>
              </a:extLst>
            </p:cNvPr>
            <p:cNvSpPr txBox="1"/>
            <p:nvPr/>
          </p:nvSpPr>
          <p:spPr>
            <a:xfrm>
              <a:off x="255548" y="5133470"/>
              <a:ext cx="2196970" cy="307777"/>
            </a:xfrm>
            <a:prstGeom prst="rect">
              <a:avLst/>
            </a:prstGeom>
            <a:noFill/>
          </p:spPr>
          <p:txBody>
            <a:bodyPr wrap="square" lIns="0" rIns="0" rtlCol="0" anchor="t">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400" b="0" i="0" u="none" strike="noStrike" kern="0" cap="none" spc="0" normalizeH="0" baseline="0" dirty="0" smtClean="0">
                  <a:ln>
                    <a:noFill/>
                  </a:ln>
                  <a:effectLst/>
                  <a:uLnTx/>
                  <a:uFillTx/>
                </a:rPr>
                <a:t>Indicar les amenaces pel projecte</a:t>
              </a:r>
            </a:p>
          </p:txBody>
        </p:sp>
      </p:grpSp>
      <p:grpSp>
        <p:nvGrpSpPr>
          <p:cNvPr id="103" name="Group 35">
            <a:extLst>
              <a:ext uri="{FF2B5EF4-FFF2-40B4-BE49-F238E27FC236}">
                <a16:creationId xmlns="" xmlns:a16="http://schemas.microsoft.com/office/drawing/2014/main" id="{1BEC094C-050F-4F1D-9525-6A0A726600FF}"/>
              </a:ext>
            </a:extLst>
          </p:cNvPr>
          <p:cNvGrpSpPr/>
          <p:nvPr/>
        </p:nvGrpSpPr>
        <p:grpSpPr>
          <a:xfrm>
            <a:off x="1815050" y="5361961"/>
            <a:ext cx="4546727" cy="687061"/>
            <a:chOff x="6697329" y="1204882"/>
            <a:chExt cx="2202817" cy="792301"/>
          </a:xfrm>
        </p:grpSpPr>
        <p:sp>
          <p:nvSpPr>
            <p:cNvPr id="104" name="TextBox 36">
              <a:extLst>
                <a:ext uri="{FF2B5EF4-FFF2-40B4-BE49-F238E27FC236}">
                  <a16:creationId xmlns="" xmlns:a16="http://schemas.microsoft.com/office/drawing/2014/main" id="{ED67C952-E5FD-4A6C-A104-094DC57582C8}"/>
                </a:ext>
              </a:extLst>
            </p:cNvPr>
            <p:cNvSpPr txBox="1"/>
            <p:nvPr/>
          </p:nvSpPr>
          <p:spPr>
            <a:xfrm>
              <a:off x="6697329" y="1204882"/>
              <a:ext cx="2202816" cy="461396"/>
            </a:xfrm>
            <a:prstGeom prst="rect">
              <a:avLst/>
            </a:prstGeom>
            <a:noFill/>
          </p:spPr>
          <p:txBody>
            <a:bodyPr wrap="square" lIns="0" rIns="0" rtlCol="0" anchor="b">
              <a:spAutoFit/>
            </a:bodyPr>
            <a:lstStyle/>
            <a:p>
              <a:pPr marR="0" lvl="0" indent="0" fontAlgn="auto">
                <a:lnSpc>
                  <a:spcPct val="100000"/>
                </a:lnSpc>
                <a:spcBef>
                  <a:spcPts val="0"/>
                </a:spcBef>
                <a:spcAft>
                  <a:spcPts val="0"/>
                </a:spcAft>
                <a:buClrTx/>
                <a:buSzTx/>
                <a:buFontTx/>
                <a:buNone/>
                <a:tabLst/>
                <a:defRPr/>
              </a:pPr>
              <a:r>
                <a:rPr lang="ca-ES" sz="2000" b="1" kern="0" dirty="0" smtClean="0">
                  <a:solidFill>
                    <a:srgbClr val="A2B969">
                      <a:lumMod val="50000"/>
                    </a:srgbClr>
                  </a:solidFill>
                </a:rPr>
                <a:t>Fortaleses</a:t>
              </a:r>
              <a:endParaRPr lang="ca-ES" sz="2000" b="1" kern="0" dirty="0">
                <a:solidFill>
                  <a:srgbClr val="A2B969">
                    <a:lumMod val="50000"/>
                  </a:srgbClr>
                </a:solidFill>
              </a:endParaRPr>
            </a:p>
          </p:txBody>
        </p:sp>
        <p:sp>
          <p:nvSpPr>
            <p:cNvPr id="113" name="TextBox 37">
              <a:extLst>
                <a:ext uri="{FF2B5EF4-FFF2-40B4-BE49-F238E27FC236}">
                  <a16:creationId xmlns="" xmlns:a16="http://schemas.microsoft.com/office/drawing/2014/main" id="{74621FB8-FBF6-468C-80B3-D97BE48E49F4}"/>
                </a:ext>
              </a:extLst>
            </p:cNvPr>
            <p:cNvSpPr txBox="1"/>
            <p:nvPr/>
          </p:nvSpPr>
          <p:spPr>
            <a:xfrm>
              <a:off x="6703176" y="1642263"/>
              <a:ext cx="2196970" cy="354920"/>
            </a:xfrm>
            <a:prstGeom prst="rect">
              <a:avLst/>
            </a:prstGeom>
            <a:noFill/>
          </p:spPr>
          <p:txBody>
            <a:bodyPr wrap="square" lIns="0" rIns="0" rtlCol="0" anchor="t">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400" b="0" i="0" u="none" strike="noStrike" kern="0" cap="none" spc="0" normalizeH="0" baseline="0" dirty="0" smtClean="0">
                  <a:ln>
                    <a:noFill/>
                  </a:ln>
                  <a:effectLst/>
                  <a:uLnTx/>
                  <a:uFillTx/>
                </a:rPr>
                <a:t>Indicar les fortaleses pel</a:t>
              </a:r>
              <a:r>
                <a:rPr kumimoji="0" lang="ca-ES" sz="1400" b="0" i="0" u="none" strike="noStrike" kern="0" cap="none" spc="0" normalizeH="0" dirty="0" smtClean="0">
                  <a:ln>
                    <a:noFill/>
                  </a:ln>
                  <a:effectLst/>
                  <a:uLnTx/>
                  <a:uFillTx/>
                </a:rPr>
                <a:t> projecte</a:t>
              </a:r>
              <a:endParaRPr kumimoji="0" lang="ca-ES" sz="1400" b="0" i="0" u="none" strike="noStrike" kern="0" cap="none" spc="0" normalizeH="0" baseline="0" dirty="0" smtClean="0">
                <a:ln>
                  <a:noFill/>
                </a:ln>
                <a:effectLst/>
                <a:uLnTx/>
                <a:uFillTx/>
              </a:endParaRPr>
            </a:p>
          </p:txBody>
        </p:sp>
      </p:grpSp>
      <p:grpSp>
        <p:nvGrpSpPr>
          <p:cNvPr id="141" name="Group 38">
            <a:extLst>
              <a:ext uri="{FF2B5EF4-FFF2-40B4-BE49-F238E27FC236}">
                <a16:creationId xmlns="" xmlns:a16="http://schemas.microsoft.com/office/drawing/2014/main" id="{1BA9F3DF-DA37-444F-8D63-AC0E1FC26C92}"/>
              </a:ext>
            </a:extLst>
          </p:cNvPr>
          <p:cNvGrpSpPr/>
          <p:nvPr/>
        </p:nvGrpSpPr>
        <p:grpSpPr>
          <a:xfrm>
            <a:off x="1815050" y="2031754"/>
            <a:ext cx="4635218" cy="686054"/>
            <a:chOff x="255548" y="1226157"/>
            <a:chExt cx="2202816" cy="754659"/>
          </a:xfrm>
        </p:grpSpPr>
        <p:sp>
          <p:nvSpPr>
            <p:cNvPr id="144" name="TextBox 39">
              <a:extLst>
                <a:ext uri="{FF2B5EF4-FFF2-40B4-BE49-F238E27FC236}">
                  <a16:creationId xmlns="" xmlns:a16="http://schemas.microsoft.com/office/drawing/2014/main" id="{469C25CF-46DC-410E-9A45-7419C94CADAB}"/>
                </a:ext>
              </a:extLst>
            </p:cNvPr>
            <p:cNvSpPr txBox="1"/>
            <p:nvPr/>
          </p:nvSpPr>
          <p:spPr>
            <a:xfrm>
              <a:off x="255548" y="1226157"/>
              <a:ext cx="2202816" cy="440121"/>
            </a:xfrm>
            <a:prstGeom prst="rect">
              <a:avLst/>
            </a:prstGeom>
            <a:noFill/>
          </p:spPr>
          <p:txBody>
            <a:bodyPr wrap="square" lIns="0" rIns="0" rtlCol="0" anchor="b">
              <a:spAutoFit/>
            </a:bodyPr>
            <a:lstStyle/>
            <a:p>
              <a:pPr marR="0" lvl="0" indent="0" fontAlgn="auto">
                <a:lnSpc>
                  <a:spcPct val="100000"/>
                </a:lnSpc>
                <a:spcBef>
                  <a:spcPts val="0"/>
                </a:spcBef>
                <a:spcAft>
                  <a:spcPts val="0"/>
                </a:spcAft>
                <a:buClrTx/>
                <a:buSzTx/>
                <a:buFontTx/>
                <a:buNone/>
                <a:tabLst/>
                <a:defRPr/>
              </a:pPr>
              <a:r>
                <a:rPr lang="ca-ES" sz="2000" b="1" kern="0" dirty="0" smtClean="0">
                  <a:solidFill>
                    <a:srgbClr val="F7931F">
                      <a:lumMod val="75000"/>
                    </a:srgbClr>
                  </a:solidFill>
                </a:rPr>
                <a:t>Debilitats</a:t>
              </a:r>
              <a:endParaRPr lang="ca-ES" sz="2000" b="1" kern="0" dirty="0">
                <a:solidFill>
                  <a:srgbClr val="F7931F">
                    <a:lumMod val="75000"/>
                  </a:srgbClr>
                </a:solidFill>
              </a:endParaRPr>
            </a:p>
          </p:txBody>
        </p:sp>
        <p:sp>
          <p:nvSpPr>
            <p:cNvPr id="145" name="TextBox 40">
              <a:extLst>
                <a:ext uri="{FF2B5EF4-FFF2-40B4-BE49-F238E27FC236}">
                  <a16:creationId xmlns="" xmlns:a16="http://schemas.microsoft.com/office/drawing/2014/main" id="{9D534B6F-E637-4F96-A4DE-D5ACD2BA2B13}"/>
                </a:ext>
              </a:extLst>
            </p:cNvPr>
            <p:cNvSpPr txBox="1"/>
            <p:nvPr/>
          </p:nvSpPr>
          <p:spPr>
            <a:xfrm>
              <a:off x="261394" y="1642261"/>
              <a:ext cx="2196970" cy="338555"/>
            </a:xfrm>
            <a:prstGeom prst="rect">
              <a:avLst/>
            </a:prstGeom>
            <a:noFill/>
          </p:spPr>
          <p:txBody>
            <a:bodyPr wrap="square" lIns="0" rIns="0" rtlCol="0" anchor="t">
              <a:spAutoFit/>
            </a:bodyPr>
            <a:lstStyle/>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400" b="0" i="0" u="none" strike="noStrike" kern="0" cap="none" spc="0" normalizeH="0" baseline="0" dirty="0" smtClean="0">
                  <a:ln>
                    <a:noFill/>
                  </a:ln>
                  <a:effectLst/>
                  <a:uLnTx/>
                  <a:uFillTx/>
                </a:rPr>
                <a:t>Indicar les debilitats</a:t>
              </a:r>
              <a:r>
                <a:rPr kumimoji="0" lang="ca-ES" sz="1400" b="0" i="0" u="none" strike="noStrike" kern="0" cap="none" spc="0" normalizeH="0" dirty="0" smtClean="0">
                  <a:ln>
                    <a:noFill/>
                  </a:ln>
                  <a:effectLst/>
                  <a:uLnTx/>
                  <a:uFillTx/>
                </a:rPr>
                <a:t> pel projecte</a:t>
              </a:r>
              <a:endParaRPr kumimoji="0" lang="ca-ES" sz="1400" b="0" i="0" u="none" strike="noStrike" kern="0" cap="none" spc="0" normalizeH="0" baseline="0" dirty="0" smtClean="0">
                <a:ln>
                  <a:noFill/>
                </a:ln>
                <a:effectLst/>
                <a:uLnTx/>
                <a:uFillTx/>
              </a:endParaRPr>
            </a:p>
          </p:txBody>
        </p:sp>
      </p:grpSp>
      <p:sp>
        <p:nvSpPr>
          <p:cNvPr id="24" name="Freeform 20">
            <a:extLst>
              <a:ext uri="{FF2B5EF4-FFF2-40B4-BE49-F238E27FC236}">
                <a16:creationId xmlns="" xmlns:a16="http://schemas.microsoft.com/office/drawing/2014/main" id="{9452F0A3-D3C6-43EC-B6D6-152E8F2CB244}"/>
              </a:ext>
            </a:extLst>
          </p:cNvPr>
          <p:cNvSpPr>
            <a:spLocks noEditPoints="1"/>
          </p:cNvSpPr>
          <p:nvPr/>
        </p:nvSpPr>
        <p:spPr bwMode="auto">
          <a:xfrm>
            <a:off x="673430" y="1964950"/>
            <a:ext cx="959072" cy="1094882"/>
          </a:xfrm>
          <a:custGeom>
            <a:avLst/>
            <a:gdLst>
              <a:gd name="T0" fmla="*/ 1904 w 3807"/>
              <a:gd name="T1" fmla="*/ 0 h 4398"/>
              <a:gd name="T2" fmla="*/ 0 w 3807"/>
              <a:gd name="T3" fmla="*/ 1100 h 4398"/>
              <a:gd name="T4" fmla="*/ 0 w 3807"/>
              <a:gd name="T5" fmla="*/ 3298 h 4398"/>
              <a:gd name="T6" fmla="*/ 1904 w 3807"/>
              <a:gd name="T7" fmla="*/ 4398 h 4398"/>
              <a:gd name="T8" fmla="*/ 3807 w 3807"/>
              <a:gd name="T9" fmla="*/ 3298 h 4398"/>
              <a:gd name="T10" fmla="*/ 3807 w 3807"/>
              <a:gd name="T11" fmla="*/ 1100 h 4398"/>
              <a:gd name="T12" fmla="*/ 1904 w 3807"/>
              <a:gd name="T13" fmla="*/ 0 h 4398"/>
              <a:gd name="T14" fmla="*/ 1904 w 3807"/>
              <a:gd name="T15" fmla="*/ 421 h 4398"/>
              <a:gd name="T16" fmla="*/ 3443 w 3807"/>
              <a:gd name="T17" fmla="*/ 1310 h 4398"/>
              <a:gd name="T18" fmla="*/ 3443 w 3807"/>
              <a:gd name="T19" fmla="*/ 3088 h 4398"/>
              <a:gd name="T20" fmla="*/ 1904 w 3807"/>
              <a:gd name="T21" fmla="*/ 3977 h 4398"/>
              <a:gd name="T22" fmla="*/ 364 w 3807"/>
              <a:gd name="T23" fmla="*/ 3088 h 4398"/>
              <a:gd name="T24" fmla="*/ 364 w 3807"/>
              <a:gd name="T25" fmla="*/ 1310 h 4398"/>
              <a:gd name="T26" fmla="*/ 1904 w 3807"/>
              <a:gd name="T27" fmla="*/ 421 h 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7" h="4398">
                <a:moveTo>
                  <a:pt x="1904" y="0"/>
                </a:moveTo>
                <a:lnTo>
                  <a:pt x="0" y="1100"/>
                </a:lnTo>
                <a:lnTo>
                  <a:pt x="0" y="3298"/>
                </a:lnTo>
                <a:lnTo>
                  <a:pt x="1904" y="4398"/>
                </a:lnTo>
                <a:lnTo>
                  <a:pt x="3807" y="3298"/>
                </a:lnTo>
                <a:lnTo>
                  <a:pt x="3807" y="1100"/>
                </a:lnTo>
                <a:lnTo>
                  <a:pt x="1904" y="0"/>
                </a:lnTo>
                <a:close/>
                <a:moveTo>
                  <a:pt x="1904" y="421"/>
                </a:moveTo>
                <a:lnTo>
                  <a:pt x="3443" y="1310"/>
                </a:lnTo>
                <a:lnTo>
                  <a:pt x="3443" y="3088"/>
                </a:lnTo>
                <a:lnTo>
                  <a:pt x="1904" y="3977"/>
                </a:lnTo>
                <a:lnTo>
                  <a:pt x="364" y="3088"/>
                </a:lnTo>
                <a:lnTo>
                  <a:pt x="364" y="1310"/>
                </a:lnTo>
                <a:lnTo>
                  <a:pt x="1904" y="421"/>
                </a:lnTo>
                <a:close/>
              </a:path>
            </a:pathLst>
          </a:custGeom>
          <a:solidFill>
            <a:srgbClr val="F79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ca-ES" sz="7200" b="1" kern="0" dirty="0" smtClean="0">
                <a:solidFill>
                  <a:srgbClr val="F7931F">
                    <a:lumMod val="75000"/>
                  </a:srgbClr>
                </a:solidFill>
              </a:rPr>
              <a:t>D</a:t>
            </a:r>
            <a:endParaRPr lang="ca-ES" sz="7200" b="1" kern="0" dirty="0">
              <a:solidFill>
                <a:srgbClr val="F7931F">
                  <a:lumMod val="75000"/>
                </a:srgbClr>
              </a:solidFill>
            </a:endParaRPr>
          </a:p>
        </p:txBody>
      </p:sp>
      <p:sp>
        <p:nvSpPr>
          <p:cNvPr id="25" name="Freeform 24">
            <a:extLst>
              <a:ext uri="{FF2B5EF4-FFF2-40B4-BE49-F238E27FC236}">
                <a16:creationId xmlns="" xmlns:a16="http://schemas.microsoft.com/office/drawing/2014/main" id="{F0BC306E-2B83-4C68-B5EB-5980DEAC7F78}"/>
              </a:ext>
            </a:extLst>
          </p:cNvPr>
          <p:cNvSpPr>
            <a:spLocks noEditPoints="1"/>
          </p:cNvSpPr>
          <p:nvPr/>
        </p:nvSpPr>
        <p:spPr bwMode="auto">
          <a:xfrm>
            <a:off x="673430" y="3645800"/>
            <a:ext cx="959072" cy="1093887"/>
          </a:xfrm>
          <a:custGeom>
            <a:avLst/>
            <a:gdLst>
              <a:gd name="T0" fmla="*/ 1904 w 3807"/>
              <a:gd name="T1" fmla="*/ 0 h 4397"/>
              <a:gd name="T2" fmla="*/ 0 w 3807"/>
              <a:gd name="T3" fmla="*/ 1099 h 4397"/>
              <a:gd name="T4" fmla="*/ 0 w 3807"/>
              <a:gd name="T5" fmla="*/ 3298 h 4397"/>
              <a:gd name="T6" fmla="*/ 1904 w 3807"/>
              <a:gd name="T7" fmla="*/ 4397 h 4397"/>
              <a:gd name="T8" fmla="*/ 3807 w 3807"/>
              <a:gd name="T9" fmla="*/ 3298 h 4397"/>
              <a:gd name="T10" fmla="*/ 3807 w 3807"/>
              <a:gd name="T11" fmla="*/ 1099 h 4397"/>
              <a:gd name="T12" fmla="*/ 1904 w 3807"/>
              <a:gd name="T13" fmla="*/ 0 h 4397"/>
              <a:gd name="T14" fmla="*/ 1904 w 3807"/>
              <a:gd name="T15" fmla="*/ 420 h 4397"/>
              <a:gd name="T16" fmla="*/ 3443 w 3807"/>
              <a:gd name="T17" fmla="*/ 1310 h 4397"/>
              <a:gd name="T18" fmla="*/ 3443 w 3807"/>
              <a:gd name="T19" fmla="*/ 3088 h 4397"/>
              <a:gd name="T20" fmla="*/ 1904 w 3807"/>
              <a:gd name="T21" fmla="*/ 3976 h 4397"/>
              <a:gd name="T22" fmla="*/ 364 w 3807"/>
              <a:gd name="T23" fmla="*/ 3088 h 4397"/>
              <a:gd name="T24" fmla="*/ 364 w 3807"/>
              <a:gd name="T25" fmla="*/ 1310 h 4397"/>
              <a:gd name="T26" fmla="*/ 1904 w 3807"/>
              <a:gd name="T27" fmla="*/ 42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7" h="4397">
                <a:moveTo>
                  <a:pt x="1904" y="0"/>
                </a:moveTo>
                <a:lnTo>
                  <a:pt x="0" y="1099"/>
                </a:lnTo>
                <a:lnTo>
                  <a:pt x="0" y="3298"/>
                </a:lnTo>
                <a:lnTo>
                  <a:pt x="1904" y="4397"/>
                </a:lnTo>
                <a:lnTo>
                  <a:pt x="3807" y="3298"/>
                </a:lnTo>
                <a:lnTo>
                  <a:pt x="3807" y="1099"/>
                </a:lnTo>
                <a:lnTo>
                  <a:pt x="1904" y="0"/>
                </a:lnTo>
                <a:close/>
                <a:moveTo>
                  <a:pt x="1904" y="420"/>
                </a:moveTo>
                <a:lnTo>
                  <a:pt x="3443" y="1310"/>
                </a:lnTo>
                <a:lnTo>
                  <a:pt x="3443" y="3088"/>
                </a:lnTo>
                <a:lnTo>
                  <a:pt x="1904" y="3976"/>
                </a:lnTo>
                <a:lnTo>
                  <a:pt x="364" y="3088"/>
                </a:lnTo>
                <a:lnTo>
                  <a:pt x="364" y="1310"/>
                </a:lnTo>
                <a:lnTo>
                  <a:pt x="1904" y="420"/>
                </a:lnTo>
                <a:close/>
              </a:path>
            </a:pathLst>
          </a:custGeom>
          <a:solidFill>
            <a:srgbClr val="C13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ca-ES" sz="7200" b="1" kern="0" dirty="0" smtClean="0">
                <a:solidFill>
                  <a:srgbClr val="C13018">
                    <a:lumMod val="75000"/>
                  </a:srgbClr>
                </a:solidFill>
              </a:rPr>
              <a:t>A</a:t>
            </a:r>
            <a:endParaRPr lang="ca-ES" sz="7200" b="1" kern="0" dirty="0">
              <a:solidFill>
                <a:srgbClr val="C13018">
                  <a:lumMod val="75000"/>
                </a:srgbClr>
              </a:solidFill>
            </a:endParaRPr>
          </a:p>
        </p:txBody>
      </p:sp>
      <p:sp>
        <p:nvSpPr>
          <p:cNvPr id="26" name="Freeform 22">
            <a:extLst>
              <a:ext uri="{FF2B5EF4-FFF2-40B4-BE49-F238E27FC236}">
                <a16:creationId xmlns="" xmlns:a16="http://schemas.microsoft.com/office/drawing/2014/main" id="{F03475BE-3602-43D3-A94B-6EFCDF10DB67}"/>
              </a:ext>
            </a:extLst>
          </p:cNvPr>
          <p:cNvSpPr>
            <a:spLocks noEditPoints="1"/>
          </p:cNvSpPr>
          <p:nvPr/>
        </p:nvSpPr>
        <p:spPr bwMode="auto">
          <a:xfrm>
            <a:off x="673430" y="5325655"/>
            <a:ext cx="958065" cy="1094882"/>
          </a:xfrm>
          <a:custGeom>
            <a:avLst/>
            <a:gdLst>
              <a:gd name="T0" fmla="*/ 1903 w 3807"/>
              <a:gd name="T1" fmla="*/ 0 h 4398"/>
              <a:gd name="T2" fmla="*/ 0 w 3807"/>
              <a:gd name="T3" fmla="*/ 1100 h 4398"/>
              <a:gd name="T4" fmla="*/ 0 w 3807"/>
              <a:gd name="T5" fmla="*/ 3298 h 4398"/>
              <a:gd name="T6" fmla="*/ 1903 w 3807"/>
              <a:gd name="T7" fmla="*/ 4398 h 4398"/>
              <a:gd name="T8" fmla="*/ 3807 w 3807"/>
              <a:gd name="T9" fmla="*/ 3298 h 4398"/>
              <a:gd name="T10" fmla="*/ 3807 w 3807"/>
              <a:gd name="T11" fmla="*/ 1100 h 4398"/>
              <a:gd name="T12" fmla="*/ 1903 w 3807"/>
              <a:gd name="T13" fmla="*/ 0 h 4398"/>
              <a:gd name="T14" fmla="*/ 1903 w 3807"/>
              <a:gd name="T15" fmla="*/ 421 h 4398"/>
              <a:gd name="T16" fmla="*/ 3443 w 3807"/>
              <a:gd name="T17" fmla="*/ 1310 h 4398"/>
              <a:gd name="T18" fmla="*/ 3443 w 3807"/>
              <a:gd name="T19" fmla="*/ 3088 h 4398"/>
              <a:gd name="T20" fmla="*/ 1903 w 3807"/>
              <a:gd name="T21" fmla="*/ 3977 h 4398"/>
              <a:gd name="T22" fmla="*/ 364 w 3807"/>
              <a:gd name="T23" fmla="*/ 3088 h 4398"/>
              <a:gd name="T24" fmla="*/ 364 w 3807"/>
              <a:gd name="T25" fmla="*/ 1310 h 4398"/>
              <a:gd name="T26" fmla="*/ 1903 w 3807"/>
              <a:gd name="T27" fmla="*/ 421 h 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7" h="4398">
                <a:moveTo>
                  <a:pt x="1903" y="0"/>
                </a:moveTo>
                <a:lnTo>
                  <a:pt x="0" y="1100"/>
                </a:lnTo>
                <a:lnTo>
                  <a:pt x="0" y="3298"/>
                </a:lnTo>
                <a:lnTo>
                  <a:pt x="1903" y="4398"/>
                </a:lnTo>
                <a:lnTo>
                  <a:pt x="3807" y="3298"/>
                </a:lnTo>
                <a:lnTo>
                  <a:pt x="3807" y="1100"/>
                </a:lnTo>
                <a:lnTo>
                  <a:pt x="1903" y="0"/>
                </a:lnTo>
                <a:close/>
                <a:moveTo>
                  <a:pt x="1903" y="421"/>
                </a:moveTo>
                <a:lnTo>
                  <a:pt x="3443" y="1310"/>
                </a:lnTo>
                <a:lnTo>
                  <a:pt x="3443" y="3088"/>
                </a:lnTo>
                <a:lnTo>
                  <a:pt x="1903" y="3977"/>
                </a:lnTo>
                <a:lnTo>
                  <a:pt x="364" y="3088"/>
                </a:lnTo>
                <a:lnTo>
                  <a:pt x="364" y="1310"/>
                </a:lnTo>
                <a:lnTo>
                  <a:pt x="1903" y="421"/>
                </a:lnTo>
                <a:close/>
              </a:path>
            </a:pathLst>
          </a:custGeom>
          <a:solidFill>
            <a:srgbClr val="A2B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ca-ES" sz="7200" b="1" kern="0" dirty="0" smtClean="0">
                <a:solidFill>
                  <a:srgbClr val="A2B969">
                    <a:lumMod val="50000"/>
                  </a:srgbClr>
                </a:solidFill>
              </a:rPr>
              <a:t>F</a:t>
            </a:r>
            <a:endParaRPr lang="ca-ES" sz="7200" b="1" kern="0" dirty="0">
              <a:solidFill>
                <a:srgbClr val="A2B969">
                  <a:lumMod val="50000"/>
                </a:srgbClr>
              </a:solidFill>
            </a:endParaRPr>
          </a:p>
        </p:txBody>
      </p:sp>
      <p:sp>
        <p:nvSpPr>
          <p:cNvPr id="27" name="Freeform 26">
            <a:extLst>
              <a:ext uri="{FF2B5EF4-FFF2-40B4-BE49-F238E27FC236}">
                <a16:creationId xmlns="" xmlns:a16="http://schemas.microsoft.com/office/drawing/2014/main" id="{FB11FA09-2EEB-44F2-8B16-8CC0B9186D37}"/>
              </a:ext>
            </a:extLst>
          </p:cNvPr>
          <p:cNvSpPr>
            <a:spLocks noEditPoints="1"/>
          </p:cNvSpPr>
          <p:nvPr/>
        </p:nvSpPr>
        <p:spPr bwMode="auto">
          <a:xfrm>
            <a:off x="673430" y="7006505"/>
            <a:ext cx="959072" cy="1093887"/>
          </a:xfrm>
          <a:custGeom>
            <a:avLst/>
            <a:gdLst>
              <a:gd name="T0" fmla="*/ 1902 w 3806"/>
              <a:gd name="T1" fmla="*/ 0 h 4397"/>
              <a:gd name="T2" fmla="*/ 0 w 3806"/>
              <a:gd name="T3" fmla="*/ 1099 h 4397"/>
              <a:gd name="T4" fmla="*/ 0 w 3806"/>
              <a:gd name="T5" fmla="*/ 3298 h 4397"/>
              <a:gd name="T6" fmla="*/ 1902 w 3806"/>
              <a:gd name="T7" fmla="*/ 4397 h 4397"/>
              <a:gd name="T8" fmla="*/ 3806 w 3806"/>
              <a:gd name="T9" fmla="*/ 3298 h 4397"/>
              <a:gd name="T10" fmla="*/ 3806 w 3806"/>
              <a:gd name="T11" fmla="*/ 1099 h 4397"/>
              <a:gd name="T12" fmla="*/ 1902 w 3806"/>
              <a:gd name="T13" fmla="*/ 0 h 4397"/>
              <a:gd name="T14" fmla="*/ 1902 w 3806"/>
              <a:gd name="T15" fmla="*/ 420 h 4397"/>
              <a:gd name="T16" fmla="*/ 3441 w 3806"/>
              <a:gd name="T17" fmla="*/ 1310 h 4397"/>
              <a:gd name="T18" fmla="*/ 3441 w 3806"/>
              <a:gd name="T19" fmla="*/ 3088 h 4397"/>
              <a:gd name="T20" fmla="*/ 1902 w 3806"/>
              <a:gd name="T21" fmla="*/ 3976 h 4397"/>
              <a:gd name="T22" fmla="*/ 364 w 3806"/>
              <a:gd name="T23" fmla="*/ 3088 h 4397"/>
              <a:gd name="T24" fmla="*/ 364 w 3806"/>
              <a:gd name="T25" fmla="*/ 1310 h 4397"/>
              <a:gd name="T26" fmla="*/ 1902 w 3806"/>
              <a:gd name="T27" fmla="*/ 420 h 4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6" h="4397">
                <a:moveTo>
                  <a:pt x="1902" y="0"/>
                </a:moveTo>
                <a:lnTo>
                  <a:pt x="0" y="1099"/>
                </a:lnTo>
                <a:lnTo>
                  <a:pt x="0" y="3298"/>
                </a:lnTo>
                <a:lnTo>
                  <a:pt x="1902" y="4397"/>
                </a:lnTo>
                <a:lnTo>
                  <a:pt x="3806" y="3298"/>
                </a:lnTo>
                <a:lnTo>
                  <a:pt x="3806" y="1099"/>
                </a:lnTo>
                <a:lnTo>
                  <a:pt x="1902" y="0"/>
                </a:lnTo>
                <a:close/>
                <a:moveTo>
                  <a:pt x="1902" y="420"/>
                </a:moveTo>
                <a:lnTo>
                  <a:pt x="3441" y="1310"/>
                </a:lnTo>
                <a:lnTo>
                  <a:pt x="3441" y="3088"/>
                </a:lnTo>
                <a:lnTo>
                  <a:pt x="1902" y="3976"/>
                </a:lnTo>
                <a:lnTo>
                  <a:pt x="364" y="3088"/>
                </a:lnTo>
                <a:lnTo>
                  <a:pt x="364" y="1310"/>
                </a:lnTo>
                <a:lnTo>
                  <a:pt x="1902" y="420"/>
                </a:lnTo>
                <a:close/>
              </a:path>
            </a:pathLst>
          </a:custGeom>
          <a:solidFill>
            <a:srgbClr val="4CC1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r>
              <a:rPr lang="ca-ES" sz="7200" b="1" kern="0" dirty="0" smtClean="0">
                <a:solidFill>
                  <a:srgbClr val="4CC1EF">
                    <a:lumMod val="50000"/>
                  </a:srgbClr>
                </a:solidFill>
              </a:rPr>
              <a:t>O</a:t>
            </a:r>
            <a:endParaRPr lang="ca-ES" sz="7200" b="1" kern="0" dirty="0">
              <a:solidFill>
                <a:srgbClr val="4CC1EF">
                  <a:lumMod val="50000"/>
                </a:srgbClr>
              </a:solidFill>
            </a:endParaRPr>
          </a:p>
        </p:txBody>
      </p:sp>
      <p:sp>
        <p:nvSpPr>
          <p:cNvPr id="4" name="Contenidor de número de diapositiva 3"/>
          <p:cNvSpPr>
            <a:spLocks noGrp="1"/>
          </p:cNvSpPr>
          <p:nvPr>
            <p:ph type="sldNum" sz="quarter" idx="12"/>
          </p:nvPr>
        </p:nvSpPr>
        <p:spPr/>
        <p:txBody>
          <a:bodyPr/>
          <a:lstStyle/>
          <a:p>
            <a:fld id="{1400275D-5646-4B03-A4F5-E66D1D947468}" type="slidenum">
              <a:rPr lang="ca-ES" smtClean="0"/>
              <a:t>18</a:t>
            </a:fld>
            <a:endParaRPr lang="ca-ES" dirty="0"/>
          </a:p>
        </p:txBody>
      </p:sp>
      <p:sp>
        <p:nvSpPr>
          <p:cNvPr id="34" name="Títol 3"/>
          <p:cNvSpPr txBox="1">
            <a:spLocks/>
          </p:cNvSpPr>
          <p:nvPr/>
        </p:nvSpPr>
        <p:spPr>
          <a:xfrm>
            <a:off x="497224" y="890194"/>
            <a:ext cx="6044022"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ca-ES" sz="1600" dirty="0" smtClean="0">
                <a:cs typeface="Aharoni" panose="02010803020104030203" pitchFamily="2" charset="-79"/>
              </a:rPr>
              <a:t>Esquema que representa les </a:t>
            </a:r>
            <a:r>
              <a:rPr lang="ca-ES" sz="1600" b="1" dirty="0" smtClean="0">
                <a:cs typeface="Aharoni" panose="02010803020104030203" pitchFamily="2" charset="-79"/>
              </a:rPr>
              <a:t>D</a:t>
            </a:r>
            <a:r>
              <a:rPr lang="ca-ES" sz="1600" dirty="0" smtClean="0">
                <a:cs typeface="Aharoni" panose="02010803020104030203" pitchFamily="2" charset="-79"/>
              </a:rPr>
              <a:t>ebilitats, </a:t>
            </a:r>
            <a:r>
              <a:rPr lang="ca-ES" sz="1600" b="1" dirty="0" smtClean="0">
                <a:cs typeface="Aharoni" panose="02010803020104030203" pitchFamily="2" charset="-79"/>
              </a:rPr>
              <a:t>A</a:t>
            </a:r>
            <a:r>
              <a:rPr lang="ca-ES" sz="1600" dirty="0" smtClean="0">
                <a:cs typeface="Aharoni" panose="02010803020104030203" pitchFamily="2" charset="-79"/>
              </a:rPr>
              <a:t>menaces , </a:t>
            </a:r>
            <a:r>
              <a:rPr lang="ca-ES" sz="1600" b="1" dirty="0" smtClean="0">
                <a:cs typeface="Aharoni" panose="02010803020104030203" pitchFamily="2" charset="-79"/>
              </a:rPr>
              <a:t>F</a:t>
            </a:r>
            <a:r>
              <a:rPr lang="ca-ES" sz="1600" dirty="0" smtClean="0">
                <a:cs typeface="Aharoni" panose="02010803020104030203" pitchFamily="2" charset="-79"/>
              </a:rPr>
              <a:t>ortaleses i </a:t>
            </a:r>
            <a:r>
              <a:rPr lang="ca-ES" sz="1600" b="1" dirty="0" smtClean="0">
                <a:cs typeface="Aharoni" panose="02010803020104030203" pitchFamily="2" charset="-79"/>
              </a:rPr>
              <a:t>O</a:t>
            </a:r>
            <a:r>
              <a:rPr lang="ca-ES" sz="1600" dirty="0" smtClean="0">
                <a:cs typeface="Aharoni" panose="02010803020104030203" pitchFamily="2" charset="-79"/>
              </a:rPr>
              <a:t>portunitats al projecte.</a:t>
            </a:r>
            <a:endParaRPr lang="ca-ES" sz="3200" dirty="0">
              <a:ea typeface="+mn-ea"/>
              <a:cs typeface="Aharoni" panose="02010803020104030203" pitchFamily="2" charset="-79"/>
            </a:endParaRPr>
          </a:p>
        </p:txBody>
      </p:sp>
      <p:pic>
        <p:nvPicPr>
          <p:cNvPr id="28" name="Imatge 27"/>
          <p:cNvPicPr>
            <a:picLocks noChangeAspect="1"/>
          </p:cNvPicPr>
          <p:nvPr/>
        </p:nvPicPr>
        <p:blipFill rotWithShape="1">
          <a:blip r:embed="rId2" cstate="print">
            <a:extLst>
              <a:ext uri="{28A0092B-C50C-407E-A947-70E740481C1C}">
                <a14:useLocalDpi xmlns:a14="http://schemas.microsoft.com/office/drawing/2010/main" val="0"/>
              </a:ext>
            </a:extLst>
          </a:blip>
          <a:srcRect l="59691" r="-1"/>
          <a:stretch/>
        </p:blipFill>
        <p:spPr>
          <a:xfrm>
            <a:off x="5157192" y="0"/>
            <a:ext cx="1625302" cy="917925"/>
          </a:xfrm>
          <a:prstGeom prst="rect">
            <a:avLst/>
          </a:prstGeom>
        </p:spPr>
      </p:pic>
    </p:spTree>
    <p:extLst>
      <p:ext uri="{BB962C8B-B14F-4D97-AF65-F5344CB8AC3E}">
        <p14:creationId xmlns:p14="http://schemas.microsoft.com/office/powerpoint/2010/main" val="147894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ol 3"/>
          <p:cNvSpPr txBox="1">
            <a:spLocks/>
          </p:cNvSpPr>
          <p:nvPr/>
        </p:nvSpPr>
        <p:spPr>
          <a:xfrm>
            <a:off x="132667" y="88707"/>
            <a:ext cx="4376451"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6. Full de ruta</a:t>
            </a:r>
          </a:p>
        </p:txBody>
      </p:sp>
      <p:grpSp>
        <p:nvGrpSpPr>
          <p:cNvPr id="4" name="Agrupa 3"/>
          <p:cNvGrpSpPr/>
          <p:nvPr/>
        </p:nvGrpSpPr>
        <p:grpSpPr>
          <a:xfrm>
            <a:off x="387464" y="1949522"/>
            <a:ext cx="6209712" cy="2095057"/>
            <a:chOff x="267919" y="1444546"/>
            <a:chExt cx="5344960" cy="2191349"/>
          </a:xfrm>
          <a:solidFill>
            <a:schemeClr val="bg1">
              <a:lumMod val="95000"/>
            </a:schemeClr>
          </a:solidFill>
        </p:grpSpPr>
        <p:sp>
          <p:nvSpPr>
            <p:cNvPr id="52" name="TextBox 144">
              <a:extLst>
                <a:ext uri="{FF2B5EF4-FFF2-40B4-BE49-F238E27FC236}">
                  <a16:creationId xmlns:a16="http://schemas.microsoft.com/office/drawing/2014/main" xmlns="" id="{B36D0AE6-269B-459D-9C8C-8F5482E73FCD}"/>
                </a:ext>
              </a:extLst>
            </p:cNvPr>
            <p:cNvSpPr txBox="1"/>
            <p:nvPr/>
          </p:nvSpPr>
          <p:spPr>
            <a:xfrm>
              <a:off x="267919" y="1444546"/>
              <a:ext cx="5344960" cy="323166"/>
            </a:xfrm>
            <a:prstGeom prst="rect">
              <a:avLst/>
            </a:prstGeom>
            <a:grpFill/>
          </p:spPr>
          <p:txBody>
            <a:bodyPr wrap="square" lIns="68580" rIns="6858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a-ES" b="1" kern="0" cap="small" dirty="0" smtClean="0">
                  <a:solidFill>
                    <a:prstClr val="black"/>
                  </a:solidFill>
                </a:rPr>
                <a:t>Àmbit Lideratge</a:t>
              </a:r>
              <a:endParaRPr kumimoji="0" lang="ca-ES" sz="1800" b="1" i="0" u="none" strike="noStrike" kern="0" cap="small" spc="0" normalizeH="0" dirty="0" smtClean="0">
                <a:ln>
                  <a:noFill/>
                </a:ln>
                <a:solidFill>
                  <a:prstClr val="black"/>
                </a:solidFill>
                <a:effectLst/>
                <a:uLnTx/>
                <a:uFillTx/>
              </a:endParaRPr>
            </a:p>
          </p:txBody>
        </p:sp>
        <p:sp>
          <p:nvSpPr>
            <p:cNvPr id="53" name="TextBox 145">
              <a:extLst>
                <a:ext uri="{FF2B5EF4-FFF2-40B4-BE49-F238E27FC236}">
                  <a16:creationId xmlns:a16="http://schemas.microsoft.com/office/drawing/2014/main" xmlns="" id="{9C90A1F5-3FB1-4AC4-ABCF-8D323A3BC904}"/>
                </a:ext>
              </a:extLst>
            </p:cNvPr>
            <p:cNvSpPr txBox="1"/>
            <p:nvPr/>
          </p:nvSpPr>
          <p:spPr>
            <a:xfrm>
              <a:off x="267919" y="1730110"/>
              <a:ext cx="2494563" cy="1905785"/>
            </a:xfrm>
            <a:prstGeom prst="rect">
              <a:avLst/>
            </a:prstGeom>
            <a:grpFill/>
          </p:spPr>
          <p:txBody>
            <a:bodyPr wrap="square" lIns="68580" rIns="68580" rtlCol="0" anchor="t">
              <a:noAutofit/>
            </a:bodyPr>
            <a:lstStyle/>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lang="ca-ES" sz="1400" kern="0" dirty="0" smtClean="0"/>
                <a:t> Enumerar les actuacions imprescindibles per l’èxit del projecte que cal realitzar en l’àmbit del lideratge</a:t>
              </a:r>
              <a:endParaRPr lang="ca-ES" sz="1400" kern="0" dirty="0"/>
            </a:p>
          </p:txBody>
        </p:sp>
      </p:grpSp>
      <p:grpSp>
        <p:nvGrpSpPr>
          <p:cNvPr id="3" name="Agrupa 2"/>
          <p:cNvGrpSpPr/>
          <p:nvPr/>
        </p:nvGrpSpPr>
        <p:grpSpPr>
          <a:xfrm>
            <a:off x="387464" y="4204383"/>
            <a:ext cx="6209711" cy="2086953"/>
            <a:chOff x="267919" y="3836260"/>
            <a:chExt cx="5344961" cy="2182873"/>
          </a:xfrm>
          <a:solidFill>
            <a:schemeClr val="bg1">
              <a:lumMod val="95000"/>
            </a:schemeClr>
          </a:solidFill>
        </p:grpSpPr>
        <p:sp>
          <p:nvSpPr>
            <p:cNvPr id="58" name="TextBox 141">
              <a:extLst>
                <a:ext uri="{FF2B5EF4-FFF2-40B4-BE49-F238E27FC236}">
                  <a16:creationId xmlns:a16="http://schemas.microsoft.com/office/drawing/2014/main" xmlns="" id="{DED8B48F-895E-4BF3-9699-480B3FD89C4E}"/>
                </a:ext>
              </a:extLst>
            </p:cNvPr>
            <p:cNvSpPr txBox="1"/>
            <p:nvPr/>
          </p:nvSpPr>
          <p:spPr>
            <a:xfrm>
              <a:off x="267919" y="3836260"/>
              <a:ext cx="5344961" cy="323166"/>
            </a:xfrm>
            <a:prstGeom prst="rect">
              <a:avLst/>
            </a:prstGeom>
            <a:grpFill/>
          </p:spPr>
          <p:txBody>
            <a:bodyPr wrap="square" lIns="68580" rIns="6858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a-ES" b="1" kern="0" cap="small" dirty="0" smtClean="0">
                  <a:solidFill>
                    <a:prstClr val="black"/>
                  </a:solidFill>
                </a:rPr>
                <a:t>Àmbit gestió canvi</a:t>
              </a:r>
              <a:endParaRPr kumimoji="0" lang="ca-ES" sz="1800" b="1" i="0" u="none" strike="noStrike" kern="0" cap="small" spc="0" normalizeH="0" dirty="0" smtClean="0">
                <a:ln>
                  <a:noFill/>
                </a:ln>
                <a:solidFill>
                  <a:prstClr val="black"/>
                </a:solidFill>
                <a:effectLst/>
                <a:uLnTx/>
                <a:uFillTx/>
              </a:endParaRPr>
            </a:p>
          </p:txBody>
        </p:sp>
        <p:sp>
          <p:nvSpPr>
            <p:cNvPr id="59" name="TextBox 142">
              <a:extLst>
                <a:ext uri="{FF2B5EF4-FFF2-40B4-BE49-F238E27FC236}">
                  <a16:creationId xmlns:a16="http://schemas.microsoft.com/office/drawing/2014/main" xmlns="" id="{3722A7D3-E368-450D-87EA-9000A605C4B6}"/>
                </a:ext>
              </a:extLst>
            </p:cNvPr>
            <p:cNvSpPr txBox="1"/>
            <p:nvPr/>
          </p:nvSpPr>
          <p:spPr>
            <a:xfrm>
              <a:off x="267919" y="4113348"/>
              <a:ext cx="2494563" cy="1905785"/>
            </a:xfrm>
            <a:prstGeom prst="rect">
              <a:avLst/>
            </a:prstGeom>
            <a:grpFill/>
          </p:spPr>
          <p:txBody>
            <a:bodyPr wrap="square" lIns="68580" rIns="68580" rtlCol="0" anchor="t">
              <a:noAutofit/>
            </a:bodyPr>
            <a:lstStyle>
              <a:defPPr>
                <a:defRPr lang="ca-ES"/>
              </a:defPPr>
              <a:lvl1pPr marL="342900" indent="-342900" algn="just">
                <a:buFont typeface="+mj-lt"/>
                <a:buAutoNum type="arabicPeriod"/>
                <a:defRPr sz="1400" kern="0">
                  <a:solidFill>
                    <a:prstClr val="black">
                      <a:lumMod val="65000"/>
                      <a:lumOff val="35000"/>
                    </a:prstClr>
                  </a:solidFill>
                </a:defRPr>
              </a:lvl1pPr>
            </a:lstStyle>
            <a:p>
              <a:r>
                <a:rPr lang="ca-ES" dirty="0" smtClean="0">
                  <a:solidFill>
                    <a:schemeClr val="tx1"/>
                  </a:solidFill>
                </a:rPr>
                <a:t>Enumerar les actuacions imprescindibles per l’èxit del projecte que cal realitzar en l’àmbit de gestió del canvi</a:t>
              </a:r>
              <a:endParaRPr lang="ca-ES" dirty="0">
                <a:solidFill>
                  <a:schemeClr val="tx1"/>
                </a:solidFill>
              </a:endParaRPr>
            </a:p>
          </p:txBody>
        </p:sp>
      </p:grpSp>
      <p:grpSp>
        <p:nvGrpSpPr>
          <p:cNvPr id="5" name="Agrupa 4"/>
          <p:cNvGrpSpPr/>
          <p:nvPr/>
        </p:nvGrpSpPr>
        <p:grpSpPr>
          <a:xfrm>
            <a:off x="387464" y="6453376"/>
            <a:ext cx="6209711" cy="2095056"/>
            <a:chOff x="267919" y="6221360"/>
            <a:chExt cx="5344961" cy="2191348"/>
          </a:xfrm>
          <a:solidFill>
            <a:schemeClr val="bg1">
              <a:lumMod val="95000"/>
            </a:schemeClr>
          </a:solidFill>
        </p:grpSpPr>
        <p:sp>
          <p:nvSpPr>
            <p:cNvPr id="64" name="TextBox 138">
              <a:extLst>
                <a:ext uri="{FF2B5EF4-FFF2-40B4-BE49-F238E27FC236}">
                  <a16:creationId xmlns:a16="http://schemas.microsoft.com/office/drawing/2014/main" xmlns="" id="{9BB4EAC4-1620-4703-A272-4C864BA3BC68}"/>
                </a:ext>
              </a:extLst>
            </p:cNvPr>
            <p:cNvSpPr txBox="1"/>
            <p:nvPr/>
          </p:nvSpPr>
          <p:spPr>
            <a:xfrm>
              <a:off x="268051" y="6221360"/>
              <a:ext cx="5344829" cy="323166"/>
            </a:xfrm>
            <a:prstGeom prst="rect">
              <a:avLst/>
            </a:prstGeom>
            <a:grpFill/>
          </p:spPr>
          <p:txBody>
            <a:bodyPr wrap="square" lIns="68580" rIns="6858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a-ES" b="1" kern="0" cap="small" dirty="0" smtClean="0">
                  <a:solidFill>
                    <a:prstClr val="black"/>
                  </a:solidFill>
                </a:rPr>
                <a:t>Àmbit tecnològic</a:t>
              </a:r>
              <a:endParaRPr kumimoji="0" lang="ca-ES" sz="1800" b="1" i="0" u="none" strike="noStrike" kern="0" cap="small" spc="0" normalizeH="0" dirty="0" smtClean="0">
                <a:ln>
                  <a:noFill/>
                </a:ln>
                <a:solidFill>
                  <a:prstClr val="black"/>
                </a:solidFill>
                <a:effectLst/>
                <a:uLnTx/>
                <a:uFillTx/>
              </a:endParaRPr>
            </a:p>
          </p:txBody>
        </p:sp>
        <p:sp>
          <p:nvSpPr>
            <p:cNvPr id="65" name="TextBox 139">
              <a:extLst>
                <a:ext uri="{FF2B5EF4-FFF2-40B4-BE49-F238E27FC236}">
                  <a16:creationId xmlns:a16="http://schemas.microsoft.com/office/drawing/2014/main" xmlns="" id="{8E084117-DC81-4B60-943F-E37F8C43498C}"/>
                </a:ext>
              </a:extLst>
            </p:cNvPr>
            <p:cNvSpPr txBox="1"/>
            <p:nvPr/>
          </p:nvSpPr>
          <p:spPr>
            <a:xfrm>
              <a:off x="267919" y="6506923"/>
              <a:ext cx="2494563" cy="1905785"/>
            </a:xfrm>
            <a:prstGeom prst="rect">
              <a:avLst/>
            </a:prstGeom>
            <a:grpFill/>
          </p:spPr>
          <p:txBody>
            <a:bodyPr wrap="square" lIns="68580" rIns="68580" rtlCol="0" anchor="t">
              <a:noAutofit/>
            </a:bodyPr>
            <a:lstStyle/>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ca-ES" sz="1400" b="0" i="0" u="none" strike="noStrike" kern="0" cap="none" spc="0" normalizeH="0" baseline="0" dirty="0" smtClean="0">
                  <a:ln>
                    <a:noFill/>
                  </a:ln>
                  <a:effectLst/>
                  <a:uLnTx/>
                  <a:uFillTx/>
                </a:rPr>
                <a:t>Enumerar les actuacions imprescindibles per l’èxit del projecte que cal realitzar en l’àmbit tecnològic</a:t>
              </a:r>
            </a:p>
          </p:txBody>
        </p:sp>
      </p:grpSp>
      <p:sp>
        <p:nvSpPr>
          <p:cNvPr id="88" name="TextBox 145">
            <a:extLst>
              <a:ext uri="{FF2B5EF4-FFF2-40B4-BE49-F238E27FC236}">
                <a16:creationId xmlns:a16="http://schemas.microsoft.com/office/drawing/2014/main" xmlns="" id="{9C90A1F5-3FB1-4AC4-ABCF-8D323A3BC904}"/>
              </a:ext>
            </a:extLst>
          </p:cNvPr>
          <p:cNvSpPr txBox="1"/>
          <p:nvPr/>
        </p:nvSpPr>
        <p:spPr>
          <a:xfrm>
            <a:off x="3699199" y="2222538"/>
            <a:ext cx="2898153" cy="1822041"/>
          </a:xfrm>
          <a:prstGeom prst="rect">
            <a:avLst/>
          </a:prstGeom>
          <a:solidFill>
            <a:schemeClr val="bg1">
              <a:lumMod val="95000"/>
            </a:schemeClr>
          </a:solidFill>
        </p:spPr>
        <p:txBody>
          <a:bodyPr wrap="square" lIns="68580" rIns="68580" rtlCol="0" anchor="t">
            <a:noAutofit/>
          </a:bodyPr>
          <a:lstStyle/>
          <a:p>
            <a:pPr marL="342900" indent="-342900" algn="just">
              <a:buFont typeface="+mj-lt"/>
              <a:buAutoNum type="arabicPeriod"/>
            </a:pPr>
            <a:r>
              <a:rPr lang="ca-ES" sz="1400" kern="0" dirty="0" smtClean="0"/>
              <a:t>Enumerar les actuacions necessàries del lideratge</a:t>
            </a:r>
            <a:endParaRPr lang="ca-ES" sz="1400" kern="0" dirty="0"/>
          </a:p>
        </p:txBody>
      </p:sp>
      <p:sp>
        <p:nvSpPr>
          <p:cNvPr id="91" name="TextBox 142">
            <a:extLst>
              <a:ext uri="{FF2B5EF4-FFF2-40B4-BE49-F238E27FC236}">
                <a16:creationId xmlns:a16="http://schemas.microsoft.com/office/drawing/2014/main" xmlns="" id="{3722A7D3-E368-450D-87EA-9000A605C4B6}"/>
              </a:ext>
            </a:extLst>
          </p:cNvPr>
          <p:cNvSpPr txBox="1"/>
          <p:nvPr/>
        </p:nvSpPr>
        <p:spPr>
          <a:xfrm>
            <a:off x="3699177" y="4469295"/>
            <a:ext cx="2898000" cy="1822041"/>
          </a:xfrm>
          <a:prstGeom prst="rect">
            <a:avLst/>
          </a:prstGeom>
          <a:solidFill>
            <a:schemeClr val="bg1">
              <a:lumMod val="95000"/>
            </a:schemeClr>
          </a:solidFill>
        </p:spPr>
        <p:txBody>
          <a:bodyPr wrap="square" lIns="68580" rIns="68580" rtlCol="0" anchor="t">
            <a:noAutofit/>
          </a:bodyPr>
          <a:lstStyle/>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ca-ES" sz="1400" b="0" i="0" u="none" strike="noStrike" kern="0" cap="none" spc="0" normalizeH="0" baseline="0" dirty="0" smtClean="0">
                <a:ln>
                  <a:noFill/>
                </a:ln>
                <a:effectLst/>
                <a:uLnTx/>
                <a:uFillTx/>
              </a:rPr>
              <a:t>Enumerar les actuacions</a:t>
            </a:r>
            <a:r>
              <a:rPr kumimoji="0" lang="ca-ES" sz="1400" b="0" i="0" u="none" strike="noStrike" kern="0" cap="none" spc="0" normalizeH="0" dirty="0" smtClean="0">
                <a:ln>
                  <a:noFill/>
                </a:ln>
                <a:effectLst/>
                <a:uLnTx/>
                <a:uFillTx/>
              </a:rPr>
              <a:t> necessàries pel gestió del canvi</a:t>
            </a:r>
            <a:endParaRPr kumimoji="0" lang="ca-ES" sz="1400" b="0" i="0" u="none" strike="noStrike" kern="0" cap="none" spc="0" normalizeH="0" baseline="0" dirty="0" smtClean="0">
              <a:ln>
                <a:noFill/>
              </a:ln>
              <a:effectLst/>
              <a:uLnTx/>
              <a:uFillTx/>
            </a:endParaRPr>
          </a:p>
        </p:txBody>
      </p:sp>
      <p:sp>
        <p:nvSpPr>
          <p:cNvPr id="94" name="TextBox 139">
            <a:extLst>
              <a:ext uri="{FF2B5EF4-FFF2-40B4-BE49-F238E27FC236}">
                <a16:creationId xmlns:a16="http://schemas.microsoft.com/office/drawing/2014/main" xmlns="" id="{8E084117-DC81-4B60-943F-E37F8C43498C}"/>
              </a:ext>
            </a:extLst>
          </p:cNvPr>
          <p:cNvSpPr txBox="1"/>
          <p:nvPr/>
        </p:nvSpPr>
        <p:spPr>
          <a:xfrm>
            <a:off x="3699199" y="6726390"/>
            <a:ext cx="2898000" cy="1822041"/>
          </a:xfrm>
          <a:prstGeom prst="rect">
            <a:avLst/>
          </a:prstGeom>
          <a:solidFill>
            <a:schemeClr val="bg1">
              <a:lumMod val="95000"/>
            </a:schemeClr>
          </a:solidFill>
        </p:spPr>
        <p:txBody>
          <a:bodyPr wrap="square" lIns="68580" rIns="68580" rtlCol="0" anchor="t">
            <a:noAutofit/>
          </a:bodyPr>
          <a:lstStyle/>
          <a:p>
            <a:pPr marL="342900" lvl="0" indent="-342900" algn="just">
              <a:buFont typeface="+mj-lt"/>
              <a:buAutoNum type="arabicPeriod"/>
            </a:pPr>
            <a:r>
              <a:rPr lang="ca-ES" sz="1400" kern="0" dirty="0" smtClean="0"/>
              <a:t>Enumerar les actuacions necessàries tecnològiques</a:t>
            </a:r>
            <a:endParaRPr lang="ca-ES" sz="1400" kern="0" dirty="0"/>
          </a:p>
        </p:txBody>
      </p:sp>
      <p:sp>
        <p:nvSpPr>
          <p:cNvPr id="96" name="TextBox 144">
            <a:extLst>
              <a:ext uri="{FF2B5EF4-FFF2-40B4-BE49-F238E27FC236}">
                <a16:creationId xmlns:a16="http://schemas.microsoft.com/office/drawing/2014/main" xmlns="" id="{B36D0AE6-269B-459D-9C8C-8F5482E73FCD}"/>
              </a:ext>
            </a:extLst>
          </p:cNvPr>
          <p:cNvSpPr txBox="1"/>
          <p:nvPr/>
        </p:nvSpPr>
        <p:spPr>
          <a:xfrm>
            <a:off x="276683" y="1512531"/>
            <a:ext cx="3152797" cy="323165"/>
          </a:xfrm>
          <a:prstGeom prst="rect">
            <a:avLst/>
          </a:prstGeom>
          <a:noFill/>
        </p:spPr>
        <p:txBody>
          <a:bodyPr wrap="square" lIns="68580" rIns="6858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a-ES" b="1" dirty="0" smtClean="0">
                <a:solidFill>
                  <a:srgbClr val="990033"/>
                </a:solidFill>
                <a:latin typeface="+mj-lt"/>
                <a:cs typeface="Aharoni" panose="02010803020104030203" pitchFamily="2" charset="-79"/>
              </a:rPr>
              <a:t>ACCIONS IMPRESCINDIBLES</a:t>
            </a:r>
            <a:endParaRPr lang="ca-ES" b="1" dirty="0">
              <a:solidFill>
                <a:srgbClr val="990033"/>
              </a:solidFill>
              <a:latin typeface="+mj-lt"/>
              <a:cs typeface="Aharoni" panose="02010803020104030203" pitchFamily="2" charset="-79"/>
            </a:endParaRPr>
          </a:p>
        </p:txBody>
      </p:sp>
      <p:sp>
        <p:nvSpPr>
          <p:cNvPr id="97" name="TextBox 144">
            <a:extLst>
              <a:ext uri="{FF2B5EF4-FFF2-40B4-BE49-F238E27FC236}">
                <a16:creationId xmlns:a16="http://schemas.microsoft.com/office/drawing/2014/main" xmlns="" id="{B36D0AE6-269B-459D-9C8C-8F5482E73FCD}"/>
              </a:ext>
            </a:extLst>
          </p:cNvPr>
          <p:cNvSpPr txBox="1"/>
          <p:nvPr/>
        </p:nvSpPr>
        <p:spPr>
          <a:xfrm>
            <a:off x="3588571" y="1512531"/>
            <a:ext cx="3152797" cy="323165"/>
          </a:xfrm>
          <a:prstGeom prst="rect">
            <a:avLst/>
          </a:prstGeom>
          <a:noFill/>
        </p:spPr>
        <p:txBody>
          <a:bodyPr wrap="square" lIns="68580" rIns="6858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a-ES" b="1" dirty="0" smtClean="0">
                <a:solidFill>
                  <a:srgbClr val="990033"/>
                </a:solidFill>
                <a:latin typeface="+mj-lt"/>
                <a:cs typeface="Aharoni" panose="02010803020104030203" pitchFamily="2" charset="-79"/>
              </a:rPr>
              <a:t>ACCIONS NECESSÀRIES</a:t>
            </a:r>
            <a:endParaRPr lang="ca-ES" b="1" dirty="0">
              <a:solidFill>
                <a:srgbClr val="990033"/>
              </a:solidFill>
              <a:latin typeface="+mj-lt"/>
              <a:cs typeface="Aharoni" panose="02010803020104030203" pitchFamily="2" charset="-79"/>
            </a:endParaRPr>
          </a:p>
        </p:txBody>
      </p:sp>
      <p:sp>
        <p:nvSpPr>
          <p:cNvPr id="13" name="Contenidor de número de diapositiva 12"/>
          <p:cNvSpPr>
            <a:spLocks noGrp="1"/>
          </p:cNvSpPr>
          <p:nvPr>
            <p:ph type="sldNum" sz="quarter" idx="12"/>
          </p:nvPr>
        </p:nvSpPr>
        <p:spPr/>
        <p:txBody>
          <a:bodyPr/>
          <a:lstStyle/>
          <a:p>
            <a:fld id="{1400275D-5646-4B03-A4F5-E66D1D947468}" type="slidenum">
              <a:rPr lang="ca-ES" smtClean="0"/>
              <a:t>19</a:t>
            </a:fld>
            <a:endParaRPr lang="ca-ES" dirty="0"/>
          </a:p>
        </p:txBody>
      </p:sp>
      <p:sp>
        <p:nvSpPr>
          <p:cNvPr id="31" name="Títol 3"/>
          <p:cNvSpPr txBox="1">
            <a:spLocks/>
          </p:cNvSpPr>
          <p:nvPr/>
        </p:nvSpPr>
        <p:spPr>
          <a:xfrm>
            <a:off x="481322" y="755576"/>
            <a:ext cx="6044022"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ca-ES" sz="1600" dirty="0" smtClean="0">
                <a:cs typeface="Aharoni" panose="02010803020104030203" pitchFamily="2" charset="-79"/>
              </a:rPr>
              <a:t>Conjunt d’actuacions a portar a terme en els diferents àmbits per aconseguir les millors condicions per garantir l’èxit del projecte.</a:t>
            </a:r>
            <a:endParaRPr lang="ca-ES" sz="3200" dirty="0">
              <a:ea typeface="+mn-ea"/>
              <a:cs typeface="Aharoni" panose="02010803020104030203" pitchFamily="2" charset="-79"/>
            </a:endParaRPr>
          </a:p>
        </p:txBody>
      </p:sp>
      <p:grpSp>
        <p:nvGrpSpPr>
          <p:cNvPr id="16" name="Agrupa 15"/>
          <p:cNvGrpSpPr/>
          <p:nvPr/>
        </p:nvGrpSpPr>
        <p:grpSpPr>
          <a:xfrm>
            <a:off x="3175776" y="4505245"/>
            <a:ext cx="648000" cy="1787097"/>
            <a:chOff x="3175776" y="4196281"/>
            <a:chExt cx="648000" cy="2096062"/>
          </a:xfrm>
        </p:grpSpPr>
        <p:sp>
          <p:nvSpPr>
            <p:cNvPr id="60" name="Rectangle 59">
              <a:extLst>
                <a:ext uri="{FF2B5EF4-FFF2-40B4-BE49-F238E27FC236}">
                  <a16:creationId xmlns:a16="http://schemas.microsoft.com/office/drawing/2014/main" xmlns="" id="{AD48B6D5-1454-4625-A897-877529E407E0}"/>
                </a:ext>
              </a:extLst>
            </p:cNvPr>
            <p:cNvSpPr/>
            <p:nvPr/>
          </p:nvSpPr>
          <p:spPr>
            <a:xfrm>
              <a:off x="3404492" y="4196281"/>
              <a:ext cx="182582" cy="2096062"/>
            </a:xfrm>
            <a:prstGeom prst="rect">
              <a:avLst/>
            </a:prstGeom>
            <a:solidFill>
              <a:srgbClr val="F0831E"/>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a-ES" sz="1350" kern="0" dirty="0">
                <a:solidFill>
                  <a:prstClr val="white"/>
                </a:solidFill>
                <a:latin typeface="Calibri" panose="020F0502020204030204"/>
              </a:endParaRPr>
            </a:p>
          </p:txBody>
        </p:sp>
        <p:grpSp>
          <p:nvGrpSpPr>
            <p:cNvPr id="9" name="Agrupa 8"/>
            <p:cNvGrpSpPr/>
            <p:nvPr/>
          </p:nvGrpSpPr>
          <p:grpSpPr>
            <a:xfrm>
              <a:off x="3175776" y="4860104"/>
              <a:ext cx="648000" cy="648000"/>
              <a:chOff x="165600" y="288696"/>
              <a:chExt cx="648000" cy="648000"/>
            </a:xfrm>
          </p:grpSpPr>
          <p:sp>
            <p:nvSpPr>
              <p:cNvPr id="33"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65600" y="288696"/>
                <a:ext cx="648000" cy="648000"/>
              </a:xfrm>
              <a:prstGeom prst="ellipse">
                <a:avLst/>
              </a:prstGeom>
              <a:solidFill>
                <a:schemeClr val="accent6"/>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34" name="Graphic 8" descr="Crawl">
                <a:extLst>
                  <a:ext uri="{FF2B5EF4-FFF2-40B4-BE49-F238E27FC236}">
                    <a16:creationId xmlns="" xmlns:a16="http://schemas.microsoft.com/office/drawing/2014/main" xmlns:lc="http://schemas.openxmlformats.org/drawingml/2006/lockedCanvas" id="{8E183033-BDE5-4946-B51E-E154000E64F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263945" y="356502"/>
                <a:ext cx="432000" cy="432000"/>
              </a:xfrm>
              <a:prstGeom prst="rect">
                <a:avLst/>
              </a:prstGeom>
            </p:spPr>
          </p:pic>
        </p:grpSp>
      </p:grpSp>
      <p:grpSp>
        <p:nvGrpSpPr>
          <p:cNvPr id="15" name="Agrupa 14"/>
          <p:cNvGrpSpPr/>
          <p:nvPr/>
        </p:nvGrpSpPr>
        <p:grpSpPr>
          <a:xfrm>
            <a:off x="3175776" y="2411760"/>
            <a:ext cx="648000" cy="1633824"/>
            <a:chOff x="3175776" y="1949523"/>
            <a:chExt cx="648000" cy="2096062"/>
          </a:xfrm>
        </p:grpSpPr>
        <p:sp>
          <p:nvSpPr>
            <p:cNvPr id="54" name="Rectangle 53">
              <a:extLst>
                <a:ext uri="{FF2B5EF4-FFF2-40B4-BE49-F238E27FC236}">
                  <a16:creationId xmlns:a16="http://schemas.microsoft.com/office/drawing/2014/main" xmlns="" id="{F426DF40-1628-4ABF-9289-B51DD823FFE5}"/>
                </a:ext>
              </a:extLst>
            </p:cNvPr>
            <p:cNvSpPr/>
            <p:nvPr/>
          </p:nvSpPr>
          <p:spPr>
            <a:xfrm>
              <a:off x="3404492" y="1949523"/>
              <a:ext cx="182582" cy="2096062"/>
            </a:xfrm>
            <a:prstGeom prst="rect">
              <a:avLst/>
            </a:prstGeom>
            <a:solidFill>
              <a:srgbClr val="00B0F0"/>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nvGrpSpPr>
            <p:cNvPr id="10" name="Agrupa 9"/>
            <p:cNvGrpSpPr/>
            <p:nvPr/>
          </p:nvGrpSpPr>
          <p:grpSpPr>
            <a:xfrm>
              <a:off x="3175776" y="2673554"/>
              <a:ext cx="648000" cy="648000"/>
              <a:chOff x="165275" y="251521"/>
              <a:chExt cx="648000" cy="648000"/>
            </a:xfrm>
          </p:grpSpPr>
          <p:sp>
            <p:nvSpPr>
              <p:cNvPr id="36"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65275" y="251521"/>
                <a:ext cx="648000" cy="648000"/>
              </a:xfrm>
              <a:prstGeom prst="ellipse">
                <a:avLst/>
              </a:prstGeom>
              <a:solidFill>
                <a:srgbClr val="00B0F0"/>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37" name="Graphic 100" descr="Users">
                <a:extLst>
                  <a:ext uri="{FF2B5EF4-FFF2-40B4-BE49-F238E27FC236}">
                    <a16:creationId xmlns="" xmlns:a16="http://schemas.microsoft.com/office/drawing/2014/main" xmlns:lc="http://schemas.openxmlformats.org/drawingml/2006/lockedCanvas" id="{1196CA84-AAE9-4098-8779-851942947C28}"/>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7"/>
                  </a:ext>
                </a:extLst>
              </a:blip>
              <a:stretch>
                <a:fillRect/>
              </a:stretch>
            </p:blipFill>
            <p:spPr>
              <a:xfrm>
                <a:off x="273275" y="359485"/>
                <a:ext cx="431575" cy="432000"/>
              </a:xfrm>
              <a:prstGeom prst="rect">
                <a:avLst/>
              </a:prstGeom>
            </p:spPr>
          </p:pic>
        </p:grpSp>
      </p:grpSp>
      <p:grpSp>
        <p:nvGrpSpPr>
          <p:cNvPr id="17" name="Agrupa 16"/>
          <p:cNvGrpSpPr/>
          <p:nvPr/>
        </p:nvGrpSpPr>
        <p:grpSpPr>
          <a:xfrm>
            <a:off x="3175776" y="6876256"/>
            <a:ext cx="648000" cy="1673182"/>
            <a:chOff x="3175776" y="6453376"/>
            <a:chExt cx="648000" cy="2096062"/>
          </a:xfrm>
        </p:grpSpPr>
        <p:sp>
          <p:nvSpPr>
            <p:cNvPr id="66" name="Rectangle 65">
              <a:extLst>
                <a:ext uri="{FF2B5EF4-FFF2-40B4-BE49-F238E27FC236}">
                  <a16:creationId xmlns:a16="http://schemas.microsoft.com/office/drawing/2014/main" xmlns="" id="{A2D12F24-49F5-4997-A5F0-CB7FF70DB2F8}"/>
                </a:ext>
              </a:extLst>
            </p:cNvPr>
            <p:cNvSpPr/>
            <p:nvPr/>
          </p:nvSpPr>
          <p:spPr>
            <a:xfrm>
              <a:off x="3408687" y="6453376"/>
              <a:ext cx="182582" cy="2096062"/>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nvGrpSpPr>
            <p:cNvPr id="14" name="Agrupa 13"/>
            <p:cNvGrpSpPr/>
            <p:nvPr/>
          </p:nvGrpSpPr>
          <p:grpSpPr>
            <a:xfrm>
              <a:off x="3175776" y="7236296"/>
              <a:ext cx="648000" cy="648000"/>
              <a:chOff x="165600" y="270317"/>
              <a:chExt cx="648000" cy="648000"/>
            </a:xfrm>
          </p:grpSpPr>
          <p:sp>
            <p:nvSpPr>
              <p:cNvPr id="39"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65600" y="270317"/>
                <a:ext cx="648000" cy="648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40"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58"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12"/>
                  </a:ext>
                </a:extLst>
              </a:blip>
              <a:stretch>
                <a:fillRect/>
              </a:stretch>
            </p:blipFill>
            <p:spPr>
              <a:xfrm>
                <a:off x="272547" y="377091"/>
                <a:ext cx="432000" cy="432000"/>
              </a:xfrm>
              <a:prstGeom prst="rect">
                <a:avLst/>
              </a:prstGeom>
            </p:spPr>
          </p:pic>
        </p:grpSp>
      </p:grpSp>
      <p:pic>
        <p:nvPicPr>
          <p:cNvPr id="38" name="Imatge 37"/>
          <p:cNvPicPr>
            <a:picLocks noChangeAspect="1"/>
          </p:cNvPicPr>
          <p:nvPr/>
        </p:nvPicPr>
        <p:blipFill rotWithShape="1">
          <a:blip r:embed="rId59" cstate="print">
            <a:extLst>
              <a:ext uri="{28A0092B-C50C-407E-A947-70E740481C1C}">
                <a14:useLocalDpi xmlns:a14="http://schemas.microsoft.com/office/drawing/2010/main" val="0"/>
              </a:ext>
            </a:extLst>
          </a:blip>
          <a:srcRect l="59691" r="-1"/>
          <a:stretch/>
        </p:blipFill>
        <p:spPr>
          <a:xfrm>
            <a:off x="5301208" y="0"/>
            <a:ext cx="1440160" cy="813362"/>
          </a:xfrm>
          <a:prstGeom prst="rect">
            <a:avLst/>
          </a:prstGeom>
        </p:spPr>
      </p:pic>
    </p:spTree>
    <p:extLst>
      <p:ext uri="{BB962C8B-B14F-4D97-AF65-F5344CB8AC3E}">
        <p14:creationId xmlns:p14="http://schemas.microsoft.com/office/powerpoint/2010/main" val="273483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ol 3"/>
          <p:cNvSpPr txBox="1">
            <a:spLocks/>
          </p:cNvSpPr>
          <p:nvPr/>
        </p:nvSpPr>
        <p:spPr>
          <a:xfrm>
            <a:off x="132667" y="88707"/>
            <a:ext cx="4368479" cy="6325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Control del document</a:t>
            </a:r>
            <a:endParaRPr lang="ca-ES" sz="2800" b="1" dirty="0">
              <a:solidFill>
                <a:srgbClr val="990033"/>
              </a:solidFill>
              <a:ea typeface="+mn-ea"/>
              <a:cs typeface="Aharoni" panose="02010803020104030203" pitchFamily="2" charset="-79"/>
            </a:endParaRPr>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2</a:t>
            </a:fld>
            <a:endParaRPr lang="ca-ES" dirty="0"/>
          </a:p>
        </p:txBody>
      </p:sp>
      <p:grpSp>
        <p:nvGrpSpPr>
          <p:cNvPr id="21" name="Agrupa 20"/>
          <p:cNvGrpSpPr/>
          <p:nvPr/>
        </p:nvGrpSpPr>
        <p:grpSpPr>
          <a:xfrm>
            <a:off x="685596" y="1115616"/>
            <a:ext cx="5505360" cy="2613486"/>
            <a:chOff x="685596" y="4819382"/>
            <a:chExt cx="5505360" cy="2613486"/>
          </a:xfrm>
        </p:grpSpPr>
        <p:grpSp>
          <p:nvGrpSpPr>
            <p:cNvPr id="5" name="Agrupa 4"/>
            <p:cNvGrpSpPr/>
            <p:nvPr/>
          </p:nvGrpSpPr>
          <p:grpSpPr>
            <a:xfrm>
              <a:off x="685596" y="4819382"/>
              <a:ext cx="5505360" cy="307777"/>
              <a:chOff x="685596" y="4819382"/>
              <a:chExt cx="5505360" cy="307777"/>
            </a:xfrm>
          </p:grpSpPr>
          <p:sp>
            <p:nvSpPr>
              <p:cNvPr id="4" name="QuadreDeText 3"/>
              <p:cNvSpPr txBox="1"/>
              <p:nvPr/>
            </p:nvSpPr>
            <p:spPr>
              <a:xfrm>
                <a:off x="685596" y="4819382"/>
                <a:ext cx="1187313" cy="307777"/>
              </a:xfrm>
              <a:prstGeom prst="rect">
                <a:avLst/>
              </a:prstGeom>
              <a:noFill/>
            </p:spPr>
            <p:txBody>
              <a:bodyPr wrap="none" rtlCol="0">
                <a:spAutoFit/>
              </a:bodyPr>
              <a:lstStyle/>
              <a:p>
                <a:r>
                  <a:rPr lang="ca-ES" sz="1400" b="1" dirty="0" smtClean="0"/>
                  <a:t>Elaborat per: </a:t>
                </a:r>
                <a:endParaRPr lang="ca-ES" sz="1400" b="1" dirty="0"/>
              </a:p>
            </p:txBody>
          </p:sp>
          <p:sp>
            <p:nvSpPr>
              <p:cNvPr id="10" name="QuadreDeText 9"/>
              <p:cNvSpPr txBox="1"/>
              <p:nvPr/>
            </p:nvSpPr>
            <p:spPr>
              <a:xfrm>
                <a:off x="1988840" y="4819382"/>
                <a:ext cx="4202116" cy="307777"/>
              </a:xfrm>
              <a:prstGeom prst="rect">
                <a:avLst/>
              </a:prstGeom>
              <a:noFill/>
            </p:spPr>
            <p:txBody>
              <a:bodyPr wrap="square" rtlCol="0">
                <a:spAutoFit/>
              </a:bodyPr>
              <a:lstStyle/>
              <a:p>
                <a:r>
                  <a:rPr lang="ca-ES" sz="1400" dirty="0" smtClean="0"/>
                  <a:t>Diputació de Barcelona, Gabinet d’Innovació Digital</a:t>
                </a:r>
                <a:endParaRPr lang="ca-ES" sz="1400" dirty="0"/>
              </a:p>
            </p:txBody>
          </p:sp>
        </p:grpSp>
        <p:grpSp>
          <p:nvGrpSpPr>
            <p:cNvPr id="6" name="Agrupa 5"/>
            <p:cNvGrpSpPr/>
            <p:nvPr/>
          </p:nvGrpSpPr>
          <p:grpSpPr>
            <a:xfrm>
              <a:off x="685596" y="5192972"/>
              <a:ext cx="2605203" cy="307777"/>
              <a:chOff x="685596" y="5192972"/>
              <a:chExt cx="2605203" cy="307777"/>
            </a:xfrm>
          </p:grpSpPr>
          <p:sp>
            <p:nvSpPr>
              <p:cNvPr id="13" name="QuadreDeText 12"/>
              <p:cNvSpPr txBox="1"/>
              <p:nvPr/>
            </p:nvSpPr>
            <p:spPr>
              <a:xfrm>
                <a:off x="685596" y="5192972"/>
                <a:ext cx="1421608" cy="307777"/>
              </a:xfrm>
              <a:prstGeom prst="rect">
                <a:avLst/>
              </a:prstGeom>
              <a:noFill/>
            </p:spPr>
            <p:txBody>
              <a:bodyPr wrap="none" rtlCol="0">
                <a:spAutoFit/>
              </a:bodyPr>
              <a:lstStyle/>
              <a:p>
                <a:r>
                  <a:rPr lang="ca-ES" sz="1400" b="1" dirty="0" smtClean="0"/>
                  <a:t>Data de creació: </a:t>
                </a:r>
                <a:endParaRPr lang="ca-ES" sz="1400" b="1" dirty="0"/>
              </a:p>
            </p:txBody>
          </p:sp>
          <p:sp>
            <p:nvSpPr>
              <p:cNvPr id="14" name="QuadreDeText 13"/>
              <p:cNvSpPr txBox="1"/>
              <p:nvPr/>
            </p:nvSpPr>
            <p:spPr>
              <a:xfrm>
                <a:off x="1988840" y="5192972"/>
                <a:ext cx="1301959" cy="307777"/>
              </a:xfrm>
              <a:prstGeom prst="rect">
                <a:avLst/>
              </a:prstGeom>
              <a:noFill/>
            </p:spPr>
            <p:txBody>
              <a:bodyPr wrap="none" rtlCol="0">
                <a:spAutoFit/>
              </a:bodyPr>
              <a:lstStyle/>
              <a:p>
                <a:fld id="{D081EDD7-5564-4157-8618-2B59EE3205EC}" type="datetime4">
                  <a:rPr lang="ca-ES" sz="1400" smtClean="0"/>
                  <a:t>5 febrer de 2020</a:t>
                </a:fld>
                <a:endParaRPr lang="ca-ES" sz="1400" dirty="0"/>
              </a:p>
            </p:txBody>
          </p:sp>
        </p:grpSp>
        <p:grpSp>
          <p:nvGrpSpPr>
            <p:cNvPr id="19" name="Agrupa 18"/>
            <p:cNvGrpSpPr/>
            <p:nvPr/>
          </p:nvGrpSpPr>
          <p:grpSpPr>
            <a:xfrm>
              <a:off x="685596" y="5566562"/>
              <a:ext cx="1579282" cy="307777"/>
              <a:chOff x="685596" y="5566562"/>
              <a:chExt cx="1579282" cy="307777"/>
            </a:xfrm>
          </p:grpSpPr>
          <p:sp>
            <p:nvSpPr>
              <p:cNvPr id="15" name="QuadreDeText 14"/>
              <p:cNvSpPr txBox="1"/>
              <p:nvPr/>
            </p:nvSpPr>
            <p:spPr>
              <a:xfrm>
                <a:off x="685596" y="5566562"/>
                <a:ext cx="735907" cy="307777"/>
              </a:xfrm>
              <a:prstGeom prst="rect">
                <a:avLst/>
              </a:prstGeom>
              <a:noFill/>
            </p:spPr>
            <p:txBody>
              <a:bodyPr wrap="none" rtlCol="0">
                <a:spAutoFit/>
              </a:bodyPr>
              <a:lstStyle/>
              <a:p>
                <a:r>
                  <a:rPr lang="ca-ES" sz="1400" b="1" dirty="0" smtClean="0"/>
                  <a:t>Versió: </a:t>
                </a:r>
                <a:endParaRPr lang="ca-ES" sz="1400" b="1" dirty="0"/>
              </a:p>
            </p:txBody>
          </p:sp>
          <p:sp>
            <p:nvSpPr>
              <p:cNvPr id="16" name="QuadreDeText 15"/>
              <p:cNvSpPr txBox="1"/>
              <p:nvPr/>
            </p:nvSpPr>
            <p:spPr>
              <a:xfrm>
                <a:off x="1988840" y="5566562"/>
                <a:ext cx="276038" cy="307777"/>
              </a:xfrm>
              <a:prstGeom prst="rect">
                <a:avLst/>
              </a:prstGeom>
              <a:noFill/>
            </p:spPr>
            <p:txBody>
              <a:bodyPr wrap="none" rtlCol="0">
                <a:spAutoFit/>
              </a:bodyPr>
              <a:lstStyle/>
              <a:p>
                <a:r>
                  <a:rPr lang="ca-ES" sz="1400" dirty="0" smtClean="0"/>
                  <a:t>1</a:t>
                </a:r>
                <a:endParaRPr lang="ca-ES" sz="1400" dirty="0"/>
              </a:p>
            </p:txBody>
          </p:sp>
        </p:grpSp>
        <p:grpSp>
          <p:nvGrpSpPr>
            <p:cNvPr id="20" name="Agrupa 19"/>
            <p:cNvGrpSpPr/>
            <p:nvPr/>
          </p:nvGrpSpPr>
          <p:grpSpPr>
            <a:xfrm>
              <a:off x="685596" y="5940152"/>
              <a:ext cx="5361344" cy="1492716"/>
              <a:chOff x="685596" y="5940152"/>
              <a:chExt cx="5361344" cy="1492716"/>
            </a:xfrm>
          </p:grpSpPr>
          <p:sp>
            <p:nvSpPr>
              <p:cNvPr id="17" name="QuadreDeText 16"/>
              <p:cNvSpPr txBox="1"/>
              <p:nvPr/>
            </p:nvSpPr>
            <p:spPr>
              <a:xfrm>
                <a:off x="685596" y="5940152"/>
                <a:ext cx="1210652" cy="307777"/>
              </a:xfrm>
              <a:prstGeom prst="rect">
                <a:avLst/>
              </a:prstGeom>
              <a:noFill/>
            </p:spPr>
            <p:txBody>
              <a:bodyPr wrap="none" rtlCol="0">
                <a:spAutoFit/>
              </a:bodyPr>
              <a:lstStyle/>
              <a:p>
                <a:r>
                  <a:rPr lang="ca-ES" sz="1400" b="1" dirty="0" smtClean="0"/>
                  <a:t>Drets d’autor:</a:t>
                </a:r>
                <a:endParaRPr lang="ca-ES" sz="1400" b="1" dirty="0"/>
              </a:p>
            </p:txBody>
          </p:sp>
          <p:sp>
            <p:nvSpPr>
              <p:cNvPr id="18" name="QuadreDeText 17"/>
              <p:cNvSpPr txBox="1"/>
              <p:nvPr/>
            </p:nvSpPr>
            <p:spPr>
              <a:xfrm>
                <a:off x="1988840" y="5940152"/>
                <a:ext cx="4058100" cy="1492716"/>
              </a:xfrm>
              <a:prstGeom prst="rect">
                <a:avLst/>
              </a:prstGeom>
              <a:noFill/>
            </p:spPr>
            <p:txBody>
              <a:bodyPr wrap="square" rtlCol="0">
                <a:spAutoFit/>
              </a:bodyPr>
              <a:lstStyle/>
              <a:p>
                <a:pPr algn="just">
                  <a:lnSpc>
                    <a:spcPct val="130000"/>
                  </a:lnSpc>
                  <a:spcAft>
                    <a:spcPts val="0"/>
                  </a:spcAft>
                </a:pPr>
                <a:r>
                  <a:rPr lang="ca-ES" sz="1400" dirty="0" smtClean="0"/>
                  <a:t>Aquest </a:t>
                </a:r>
                <a:r>
                  <a:rPr lang="ca-ES" sz="1400" dirty="0"/>
                  <a:t>document està subjecte a una llicència </a:t>
                </a:r>
                <a:r>
                  <a:rPr lang="ca-ES" sz="1400" i="1" dirty="0" err="1"/>
                  <a:t>Reconeixement-No</a:t>
                </a:r>
                <a:r>
                  <a:rPr lang="ca-ES" sz="1400" i="1" dirty="0"/>
                  <a:t> </a:t>
                </a:r>
                <a:r>
                  <a:rPr lang="ca-ES" sz="1400" i="1" dirty="0" smtClean="0"/>
                  <a:t>comercial-</a:t>
                </a:r>
                <a:r>
                  <a:rPr lang="ca-ES" sz="1400" i="1" dirty="0" err="1" smtClean="0"/>
                  <a:t>CompartirIgual</a:t>
                </a:r>
                <a:r>
                  <a:rPr lang="ca-ES" sz="1400" i="1" dirty="0" smtClean="0"/>
                  <a:t> 3.0 No adaptada</a:t>
                </a:r>
                <a:r>
                  <a:rPr lang="ca-ES" sz="1400" dirty="0" smtClean="0"/>
                  <a:t>. Per veure'n les condicions visiteu:</a:t>
                </a:r>
              </a:p>
              <a:p>
                <a:pPr algn="just">
                  <a:lnSpc>
                    <a:spcPct val="130000"/>
                  </a:lnSpc>
                  <a:spcAft>
                    <a:spcPts val="0"/>
                  </a:spcAft>
                </a:pPr>
                <a:r>
                  <a:rPr lang="ca-ES" sz="1400" u="sng" dirty="0" smtClean="0">
                    <a:hlinkClick r:id="rId2"/>
                  </a:rPr>
                  <a:t>http://creativecommons.org/licenses/by-nc-sa/3.0/deed.ca.</a:t>
                </a:r>
                <a:endParaRPr lang="ca-ES" sz="1400" dirty="0"/>
              </a:p>
            </p:txBody>
          </p:sp>
        </p:grpSp>
      </p:grpSp>
      <p:pic>
        <p:nvPicPr>
          <p:cNvPr id="22" name="Imatge 21"/>
          <p:cNvPicPr>
            <a:picLocks noChangeAspect="1"/>
          </p:cNvPicPr>
          <p:nvPr/>
        </p:nvPicPr>
        <p:blipFill rotWithShape="1">
          <a:blip r:embed="rId3" cstate="print">
            <a:extLst>
              <a:ext uri="{28A0092B-C50C-407E-A947-70E740481C1C}">
                <a14:useLocalDpi xmlns:a14="http://schemas.microsoft.com/office/drawing/2010/main" val="0"/>
              </a:ext>
            </a:extLst>
          </a:blip>
          <a:srcRect l="59691" r="-1"/>
          <a:stretch/>
        </p:blipFill>
        <p:spPr>
          <a:xfrm>
            <a:off x="5232698" y="0"/>
            <a:ext cx="1625302" cy="917925"/>
          </a:xfrm>
          <a:prstGeom prst="rect">
            <a:avLst/>
          </a:prstGeom>
        </p:spPr>
      </p:pic>
    </p:spTree>
    <p:extLst>
      <p:ext uri="{BB962C8B-B14F-4D97-AF65-F5344CB8AC3E}">
        <p14:creationId xmlns:p14="http://schemas.microsoft.com/office/powerpoint/2010/main" val="132704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p:cNvSpPr>
            <a:spLocks noGrp="1"/>
          </p:cNvSpPr>
          <p:nvPr>
            <p:ph type="sldNum" sz="quarter" idx="12"/>
          </p:nvPr>
        </p:nvSpPr>
        <p:spPr/>
        <p:txBody>
          <a:bodyPr/>
          <a:lstStyle/>
          <a:p>
            <a:fld id="{1400275D-5646-4B03-A4F5-E66D1D947468}" type="slidenum">
              <a:rPr lang="ca-ES" smtClean="0"/>
              <a:t>20</a:t>
            </a:fld>
            <a:endParaRPr lang="ca-ES"/>
          </a:p>
        </p:txBody>
      </p:sp>
      <p:pic>
        <p:nvPicPr>
          <p:cNvPr id="6" name="Imat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72" y="2051719"/>
            <a:ext cx="5814593" cy="3514315"/>
          </a:xfrm>
          <a:prstGeom prst="rect">
            <a:avLst/>
          </a:prstGeom>
        </p:spPr>
      </p:pic>
    </p:spTree>
    <p:extLst>
      <p:ext uri="{BB962C8B-B14F-4D97-AF65-F5344CB8AC3E}">
        <p14:creationId xmlns:p14="http://schemas.microsoft.com/office/powerpoint/2010/main" val="184368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ol 3"/>
          <p:cNvSpPr txBox="1">
            <a:spLocks/>
          </p:cNvSpPr>
          <p:nvPr/>
        </p:nvSpPr>
        <p:spPr>
          <a:xfrm>
            <a:off x="132667" y="88707"/>
            <a:ext cx="4368479" cy="6325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Contingut</a:t>
            </a:r>
            <a:endParaRPr lang="ca-ES" sz="2800" b="1" dirty="0">
              <a:solidFill>
                <a:srgbClr val="990033"/>
              </a:solidFill>
              <a:ea typeface="+mn-ea"/>
              <a:cs typeface="Aharoni" panose="02010803020104030203" pitchFamily="2" charset="-79"/>
            </a:endParaRPr>
          </a:p>
        </p:txBody>
      </p:sp>
      <p:sp>
        <p:nvSpPr>
          <p:cNvPr id="10" name="QuadreDeText 9"/>
          <p:cNvSpPr txBox="1"/>
          <p:nvPr/>
        </p:nvSpPr>
        <p:spPr>
          <a:xfrm>
            <a:off x="1457780" y="1619672"/>
            <a:ext cx="3942438" cy="3661002"/>
          </a:xfrm>
          <a:prstGeom prst="rect">
            <a:avLst/>
          </a:prstGeom>
          <a:noFill/>
        </p:spPr>
        <p:txBody>
          <a:bodyPr wrap="square" rtlCol="0">
            <a:spAutoFit/>
          </a:bodyPr>
          <a:lstStyle/>
          <a:p>
            <a:pPr marL="457200" indent="-457200">
              <a:lnSpc>
                <a:spcPct val="130000"/>
              </a:lnSpc>
              <a:buFont typeface="+mj-lt"/>
              <a:buAutoNum type="arabicPeriod"/>
            </a:pPr>
            <a:r>
              <a:rPr lang="ca-ES" sz="2000" b="1" dirty="0" smtClean="0">
                <a:solidFill>
                  <a:srgbClr val="990033"/>
                </a:solidFill>
              </a:rPr>
              <a:t>Introducció</a:t>
            </a:r>
          </a:p>
          <a:p>
            <a:pPr marL="457200" indent="-457200">
              <a:lnSpc>
                <a:spcPct val="130000"/>
              </a:lnSpc>
              <a:buFont typeface="+mj-lt"/>
              <a:buAutoNum type="arabicPeriod"/>
            </a:pPr>
            <a:r>
              <a:rPr lang="ca-ES" sz="2000" b="1" dirty="0" smtClean="0">
                <a:solidFill>
                  <a:srgbClr val="990033"/>
                </a:solidFill>
              </a:rPr>
              <a:t>Indicadors</a:t>
            </a:r>
          </a:p>
          <a:p>
            <a:pPr marL="457200" indent="-457200">
              <a:lnSpc>
                <a:spcPct val="130000"/>
              </a:lnSpc>
              <a:buFont typeface="+mj-lt"/>
              <a:buAutoNum type="arabicPeriod"/>
            </a:pPr>
            <a:r>
              <a:rPr lang="ca-ES" sz="2000" b="1" dirty="0" smtClean="0">
                <a:solidFill>
                  <a:srgbClr val="990033"/>
                </a:solidFill>
              </a:rPr>
              <a:t>Resum executiu</a:t>
            </a:r>
          </a:p>
          <a:p>
            <a:pPr marL="457200" indent="-457200">
              <a:lnSpc>
                <a:spcPct val="130000"/>
              </a:lnSpc>
              <a:buFont typeface="+mj-lt"/>
              <a:buAutoNum type="arabicPeriod"/>
            </a:pPr>
            <a:r>
              <a:rPr lang="ca-ES" sz="2000" b="1" dirty="0" smtClean="0">
                <a:solidFill>
                  <a:srgbClr val="990033"/>
                </a:solidFill>
              </a:rPr>
              <a:t>Dades</a:t>
            </a:r>
          </a:p>
          <a:p>
            <a:pPr marL="914400" lvl="1" indent="-457200">
              <a:lnSpc>
                <a:spcPct val="130000"/>
              </a:lnSpc>
              <a:buFont typeface="Arial" panose="020B0604020202020204" pitchFamily="34" charset="0"/>
              <a:buChar char="•"/>
            </a:pPr>
            <a:r>
              <a:rPr lang="ca-ES" sz="2000" b="1" dirty="0" smtClean="0">
                <a:solidFill>
                  <a:srgbClr val="990033"/>
                </a:solidFill>
              </a:rPr>
              <a:t>Àmbit de lideratge</a:t>
            </a:r>
          </a:p>
          <a:p>
            <a:pPr marL="914400" lvl="1" indent="-457200">
              <a:lnSpc>
                <a:spcPct val="130000"/>
              </a:lnSpc>
              <a:buFont typeface="Arial" panose="020B0604020202020204" pitchFamily="34" charset="0"/>
              <a:buChar char="•"/>
            </a:pPr>
            <a:r>
              <a:rPr lang="ca-ES" sz="2000" b="1" dirty="0" smtClean="0">
                <a:solidFill>
                  <a:srgbClr val="990033"/>
                </a:solidFill>
              </a:rPr>
              <a:t>Àmbit de gestió del canvi</a:t>
            </a:r>
          </a:p>
          <a:p>
            <a:pPr marL="914400" lvl="1" indent="-457200">
              <a:lnSpc>
                <a:spcPct val="130000"/>
              </a:lnSpc>
              <a:buFont typeface="Arial" panose="020B0604020202020204" pitchFamily="34" charset="0"/>
              <a:buChar char="•"/>
            </a:pPr>
            <a:r>
              <a:rPr lang="ca-ES" sz="2000" b="1" dirty="0" smtClean="0">
                <a:solidFill>
                  <a:srgbClr val="990033"/>
                </a:solidFill>
              </a:rPr>
              <a:t>Àmbit tecnològic</a:t>
            </a:r>
          </a:p>
          <a:p>
            <a:pPr marL="457200" indent="-457200">
              <a:lnSpc>
                <a:spcPct val="130000"/>
              </a:lnSpc>
              <a:buFont typeface="+mj-lt"/>
              <a:buAutoNum type="arabicPeriod"/>
            </a:pPr>
            <a:r>
              <a:rPr lang="ca-ES" sz="2000" b="1" smtClean="0">
                <a:solidFill>
                  <a:srgbClr val="990033"/>
                </a:solidFill>
              </a:rPr>
              <a:t>DAFO</a:t>
            </a:r>
            <a:endParaRPr lang="ca-ES" sz="2000" b="1" dirty="0" smtClean="0">
              <a:solidFill>
                <a:srgbClr val="990033"/>
              </a:solidFill>
            </a:endParaRPr>
          </a:p>
          <a:p>
            <a:pPr marL="457200" indent="-457200">
              <a:lnSpc>
                <a:spcPct val="130000"/>
              </a:lnSpc>
              <a:buFont typeface="+mj-lt"/>
              <a:buAutoNum type="arabicPeriod"/>
            </a:pPr>
            <a:r>
              <a:rPr lang="ca-ES" sz="2000" b="1" dirty="0" smtClean="0">
                <a:solidFill>
                  <a:srgbClr val="990033"/>
                </a:solidFill>
              </a:rPr>
              <a:t>Full de ruta</a:t>
            </a:r>
            <a:endParaRPr lang="ca-ES" sz="2000" b="1" dirty="0">
              <a:solidFill>
                <a:srgbClr val="990033"/>
              </a:solidFill>
            </a:endParaRPr>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3</a:t>
            </a:fld>
            <a:endParaRPr lang="ca-ES" dirty="0"/>
          </a:p>
        </p:txBody>
      </p:sp>
      <p:pic>
        <p:nvPicPr>
          <p:cNvPr id="9" name="Imatge 8"/>
          <p:cNvPicPr>
            <a:picLocks noChangeAspect="1"/>
          </p:cNvPicPr>
          <p:nvPr/>
        </p:nvPicPr>
        <p:blipFill rotWithShape="1">
          <a:blip r:embed="rId2" cstate="print">
            <a:extLst>
              <a:ext uri="{28A0092B-C50C-407E-A947-70E740481C1C}">
                <a14:useLocalDpi xmlns:a14="http://schemas.microsoft.com/office/drawing/2010/main" val="0"/>
              </a:ext>
            </a:extLst>
          </a:blip>
          <a:srcRect l="59691" r="-1"/>
          <a:stretch/>
        </p:blipFill>
        <p:spPr>
          <a:xfrm>
            <a:off x="5232698" y="0"/>
            <a:ext cx="1625302" cy="917925"/>
          </a:xfrm>
          <a:prstGeom prst="rect">
            <a:avLst/>
          </a:prstGeom>
        </p:spPr>
      </p:pic>
    </p:spTree>
    <p:extLst>
      <p:ext uri="{BB962C8B-B14F-4D97-AF65-F5344CB8AC3E}">
        <p14:creationId xmlns:p14="http://schemas.microsoft.com/office/powerpoint/2010/main" val="115692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ol 3"/>
          <p:cNvSpPr txBox="1">
            <a:spLocks/>
          </p:cNvSpPr>
          <p:nvPr/>
        </p:nvSpPr>
        <p:spPr>
          <a:xfrm>
            <a:off x="132667" y="88707"/>
            <a:ext cx="4368479" cy="6325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a:solidFill>
                  <a:srgbClr val="990033"/>
                </a:solidFill>
                <a:ea typeface="+mn-ea"/>
                <a:cs typeface="Aharoni" panose="02010803020104030203" pitchFamily="2" charset="-79"/>
              </a:rPr>
              <a:t>1</a:t>
            </a:r>
            <a:r>
              <a:rPr lang="ca-ES" sz="2800" b="1" dirty="0" smtClean="0">
                <a:solidFill>
                  <a:srgbClr val="990033"/>
                </a:solidFill>
                <a:ea typeface="+mn-ea"/>
                <a:cs typeface="Aharoni" panose="02010803020104030203" pitchFamily="2" charset="-79"/>
              </a:rPr>
              <a:t>. Introducció</a:t>
            </a:r>
            <a:endParaRPr lang="ca-ES" sz="2800" b="1" dirty="0">
              <a:solidFill>
                <a:srgbClr val="990033"/>
              </a:solidFill>
              <a:ea typeface="+mn-ea"/>
              <a:cs typeface="Aharoni" panose="02010803020104030203" pitchFamily="2" charset="-79"/>
            </a:endParaRPr>
          </a:p>
        </p:txBody>
      </p:sp>
      <p:sp>
        <p:nvSpPr>
          <p:cNvPr id="9" name="QuadreDeText 8"/>
          <p:cNvSpPr txBox="1"/>
          <p:nvPr/>
        </p:nvSpPr>
        <p:spPr>
          <a:xfrm>
            <a:off x="404664" y="755576"/>
            <a:ext cx="6048672" cy="8214556"/>
          </a:xfrm>
          <a:prstGeom prst="rect">
            <a:avLst/>
          </a:prstGeom>
          <a:noFill/>
        </p:spPr>
        <p:txBody>
          <a:bodyPr wrap="square" rtlCol="0">
            <a:spAutoFit/>
          </a:bodyPr>
          <a:lstStyle/>
          <a:p>
            <a:pPr algn="just">
              <a:lnSpc>
                <a:spcPct val="130000"/>
              </a:lnSpc>
            </a:pPr>
            <a:endParaRPr lang="ca-ES" sz="1400" dirty="0" smtClean="0"/>
          </a:p>
          <a:p>
            <a:pPr algn="just">
              <a:lnSpc>
                <a:spcPct val="130000"/>
              </a:lnSpc>
            </a:pPr>
            <a:r>
              <a:rPr lang="ca-ES" sz="1400" dirty="0" smtClean="0"/>
              <a:t>La </a:t>
            </a:r>
            <a:r>
              <a:rPr lang="ca-ES" sz="1400" dirty="0"/>
              <a:t>diagnosi contempla la valoració dels aspectes fonamentals per assegurar l’èxit en la implantació de SeTDIBA. </a:t>
            </a:r>
          </a:p>
          <a:p>
            <a:pPr algn="just">
              <a:lnSpc>
                <a:spcPct val="130000"/>
              </a:lnSpc>
            </a:pPr>
            <a:r>
              <a:rPr lang="ca-ES" sz="1400" dirty="0"/>
              <a:t> </a:t>
            </a:r>
          </a:p>
          <a:p>
            <a:pPr algn="just">
              <a:lnSpc>
                <a:spcPct val="130000"/>
              </a:lnSpc>
            </a:pPr>
            <a:r>
              <a:rPr lang="ca-ES" sz="1400" dirty="0"/>
              <a:t>Aquesta està estructurada en quatre parts</a:t>
            </a:r>
            <a:r>
              <a:rPr lang="ca-ES" sz="1400" dirty="0" smtClean="0"/>
              <a:t>:</a:t>
            </a:r>
          </a:p>
          <a:p>
            <a:pPr algn="just">
              <a:lnSpc>
                <a:spcPct val="130000"/>
              </a:lnSpc>
            </a:pPr>
            <a:endParaRPr lang="ca-ES" sz="1400" dirty="0"/>
          </a:p>
          <a:p>
            <a:pPr marL="342900" lvl="0" indent="-342900" algn="just">
              <a:lnSpc>
                <a:spcPct val="130000"/>
              </a:lnSpc>
              <a:buFont typeface="+mj-lt"/>
              <a:buAutoNum type="arabicPeriod"/>
            </a:pPr>
            <a:r>
              <a:rPr lang="ca-ES" sz="1400" dirty="0" smtClean="0"/>
              <a:t>Indicadors:</a:t>
            </a:r>
          </a:p>
          <a:p>
            <a:pPr marL="800100" lvl="1" indent="-342900" algn="just">
              <a:lnSpc>
                <a:spcPct val="130000"/>
              </a:lnSpc>
              <a:buFont typeface="Arial" panose="020B0604020202020204" pitchFamily="34" charset="0"/>
              <a:buChar char="•"/>
            </a:pPr>
            <a:r>
              <a:rPr lang="ca-ES" sz="1400" dirty="0" smtClean="0"/>
              <a:t>Àmbit </a:t>
            </a:r>
            <a:r>
              <a:rPr lang="ca-ES" sz="1400" dirty="0"/>
              <a:t>de </a:t>
            </a:r>
            <a:r>
              <a:rPr lang="ca-ES" sz="1400" dirty="0" smtClean="0"/>
              <a:t>lideratge</a:t>
            </a:r>
            <a:endParaRPr lang="ca-ES" sz="1400" dirty="0" smtClean="0"/>
          </a:p>
          <a:p>
            <a:pPr marL="800100" lvl="1" indent="-342900" algn="just">
              <a:lnSpc>
                <a:spcPct val="130000"/>
              </a:lnSpc>
              <a:buFont typeface="Arial" panose="020B0604020202020204" pitchFamily="34" charset="0"/>
              <a:buChar char="•"/>
            </a:pPr>
            <a:r>
              <a:rPr lang="ca-ES" sz="1400" dirty="0" smtClean="0"/>
              <a:t>Àmbit </a:t>
            </a:r>
            <a:r>
              <a:rPr lang="ca-ES" sz="1400" dirty="0"/>
              <a:t>de gestió del </a:t>
            </a:r>
            <a:r>
              <a:rPr lang="ca-ES" sz="1400" dirty="0" smtClean="0"/>
              <a:t>canvi</a:t>
            </a:r>
          </a:p>
          <a:p>
            <a:pPr marL="800100" lvl="1" indent="-342900" algn="just">
              <a:lnSpc>
                <a:spcPct val="130000"/>
              </a:lnSpc>
              <a:buFont typeface="Arial" panose="020B0604020202020204" pitchFamily="34" charset="0"/>
              <a:buChar char="•"/>
            </a:pPr>
            <a:r>
              <a:rPr lang="ca-ES" sz="1400" dirty="0" smtClean="0"/>
              <a:t>Àmbit </a:t>
            </a:r>
            <a:r>
              <a:rPr lang="ca-ES" sz="1400" dirty="0" smtClean="0"/>
              <a:t>tecnològic</a:t>
            </a:r>
            <a:endParaRPr lang="ca-ES" sz="1400" dirty="0"/>
          </a:p>
          <a:p>
            <a:pPr lvl="1" algn="just">
              <a:lnSpc>
                <a:spcPct val="130000"/>
              </a:lnSpc>
            </a:pPr>
            <a:r>
              <a:rPr lang="ca-ES" sz="1400" dirty="0" smtClean="0"/>
              <a:t>Cadascun </a:t>
            </a:r>
            <a:r>
              <a:rPr lang="ca-ES" sz="1400" dirty="0"/>
              <a:t>d’aquests àmbits incorpora diferents indicadors. La conjunció de tots ells permet extreure una valoració conjunta sobre el funcionament del projecte en el seu desplegament i de quines són les accions que cal desenvolupar per aconseguir els efectes desitjats.</a:t>
            </a:r>
          </a:p>
          <a:p>
            <a:pPr marL="342900" lvl="0" indent="-342900" algn="just">
              <a:lnSpc>
                <a:spcPct val="130000"/>
              </a:lnSpc>
              <a:buFont typeface="+mj-lt"/>
              <a:buAutoNum type="arabicPeriod"/>
            </a:pPr>
            <a:endParaRPr lang="ca-ES" sz="1400" dirty="0" smtClean="0"/>
          </a:p>
          <a:p>
            <a:pPr marL="342900" lvl="0" indent="-342900" algn="just">
              <a:lnSpc>
                <a:spcPct val="130000"/>
              </a:lnSpc>
              <a:buFont typeface="+mj-lt"/>
              <a:buAutoNum type="arabicPeriod"/>
            </a:pPr>
            <a:r>
              <a:rPr lang="ca-ES" sz="1400" dirty="0"/>
              <a:t>Dades relatives a les aplicacions existents de registre i gestió d’expedients</a:t>
            </a:r>
          </a:p>
          <a:p>
            <a:pPr marL="342900" lvl="0" indent="-342900" algn="just">
              <a:lnSpc>
                <a:spcPct val="130000"/>
              </a:lnSpc>
              <a:buFont typeface="+mj-lt"/>
              <a:buAutoNum type="arabicPeriod"/>
            </a:pPr>
            <a:endParaRPr lang="ca-ES" sz="1400" dirty="0" smtClean="0"/>
          </a:p>
          <a:p>
            <a:pPr marL="342900" lvl="0" indent="-342900" algn="just">
              <a:lnSpc>
                <a:spcPct val="130000"/>
              </a:lnSpc>
              <a:buFont typeface="+mj-lt"/>
              <a:buAutoNum type="arabicPeriod"/>
            </a:pPr>
            <a:r>
              <a:rPr lang="ca-ES" sz="1400" dirty="0" smtClean="0"/>
              <a:t>Esquema </a:t>
            </a:r>
            <a:r>
              <a:rPr lang="ca-ES" sz="1400" dirty="0" err="1"/>
              <a:t>DAFO</a:t>
            </a:r>
            <a:r>
              <a:rPr lang="ca-ES" sz="1400" dirty="0"/>
              <a:t> </a:t>
            </a:r>
            <a:r>
              <a:rPr lang="ca-ES" sz="1400" dirty="0" smtClean="0"/>
              <a:t>(</a:t>
            </a:r>
            <a:r>
              <a:rPr lang="ca-ES" sz="1400" b="1" dirty="0"/>
              <a:t>D</a:t>
            </a:r>
            <a:r>
              <a:rPr lang="ca-ES" sz="1400" dirty="0"/>
              <a:t>ebilitats, </a:t>
            </a:r>
            <a:r>
              <a:rPr lang="ca-ES" sz="1400" b="1" dirty="0"/>
              <a:t>A</a:t>
            </a:r>
            <a:r>
              <a:rPr lang="ca-ES" sz="1400" dirty="0"/>
              <a:t>menaces, </a:t>
            </a:r>
            <a:r>
              <a:rPr lang="ca-ES" sz="1400" b="1" dirty="0"/>
              <a:t>F</a:t>
            </a:r>
            <a:r>
              <a:rPr lang="ca-ES" sz="1400" dirty="0"/>
              <a:t>ortaleses i </a:t>
            </a:r>
            <a:r>
              <a:rPr lang="ca-ES" sz="1400" b="1" dirty="0"/>
              <a:t>O</a:t>
            </a:r>
            <a:r>
              <a:rPr lang="ca-ES" sz="1400" dirty="0"/>
              <a:t>portunitats) que incorpora el resum </a:t>
            </a:r>
            <a:r>
              <a:rPr lang="ca-ES" sz="1400" dirty="0" smtClean="0"/>
              <a:t>de:</a:t>
            </a:r>
          </a:p>
          <a:p>
            <a:pPr marL="800100" lvl="1" indent="-342900" algn="just">
              <a:lnSpc>
                <a:spcPct val="130000"/>
              </a:lnSpc>
              <a:buFont typeface="Arial" panose="020B0604020202020204" pitchFamily="34" charset="0"/>
              <a:buChar char="•"/>
            </a:pPr>
            <a:r>
              <a:rPr lang="ca-ES" sz="1400" dirty="0" smtClean="0"/>
              <a:t>Aspectes </a:t>
            </a:r>
            <a:r>
              <a:rPr lang="ca-ES" sz="1400" dirty="0"/>
              <a:t>positius: fortaleses i </a:t>
            </a:r>
            <a:r>
              <a:rPr lang="ca-ES" sz="1400" dirty="0" smtClean="0"/>
              <a:t>oportunitats</a:t>
            </a:r>
          </a:p>
          <a:p>
            <a:pPr marL="800100" lvl="1" indent="-342900" algn="just">
              <a:lnSpc>
                <a:spcPct val="130000"/>
              </a:lnSpc>
              <a:buFont typeface="Arial" panose="020B0604020202020204" pitchFamily="34" charset="0"/>
              <a:buChar char="•"/>
            </a:pPr>
            <a:r>
              <a:rPr lang="ca-ES" sz="1400" dirty="0" smtClean="0"/>
              <a:t>Aspectes </a:t>
            </a:r>
            <a:r>
              <a:rPr lang="ca-ES" sz="1400" dirty="0"/>
              <a:t>negatius: debilitats i </a:t>
            </a:r>
            <a:r>
              <a:rPr lang="ca-ES" sz="1400" dirty="0" smtClean="0"/>
              <a:t>amenaces</a:t>
            </a:r>
          </a:p>
          <a:p>
            <a:pPr marL="342900" indent="-342900" algn="just">
              <a:lnSpc>
                <a:spcPct val="130000"/>
              </a:lnSpc>
              <a:buFont typeface="+mj-lt"/>
              <a:buAutoNum type="arabicPeriod"/>
            </a:pPr>
            <a:endParaRPr lang="ca-ES" sz="1400" dirty="0" smtClean="0"/>
          </a:p>
          <a:p>
            <a:pPr marL="342900" indent="-342900" algn="just">
              <a:lnSpc>
                <a:spcPct val="130000"/>
              </a:lnSpc>
              <a:buFont typeface="+mj-lt"/>
              <a:buAutoNum type="arabicPeriod"/>
            </a:pPr>
            <a:r>
              <a:rPr lang="ca-ES" sz="1400" dirty="0" smtClean="0"/>
              <a:t>Full </a:t>
            </a:r>
            <a:r>
              <a:rPr lang="ca-ES" sz="1400" dirty="0"/>
              <a:t>de ruta: conjunt d’actuacions a portar a terme en els diferents àmbits per aconseguir les millors condicions per garantir l’èxit del projecte. Aquestes actuacions són de dos tipus: d’una banda, hi ha actuacions que serà </a:t>
            </a:r>
            <a:r>
              <a:rPr lang="ca-ES" sz="1400" b="1" dirty="0"/>
              <a:t>imprescindible</a:t>
            </a:r>
            <a:r>
              <a:rPr lang="ca-ES" sz="1400" dirty="0"/>
              <a:t> desenvolupar-les per tal de posar el marxa el projecte i, d’altra banda, hi ha actuacions que serà </a:t>
            </a:r>
            <a:r>
              <a:rPr lang="ca-ES" sz="1400" b="1" dirty="0"/>
              <a:t>necessari</a:t>
            </a:r>
            <a:r>
              <a:rPr lang="ca-ES" sz="1400" dirty="0"/>
              <a:t> abordar durant el desenvolupament del projecte.</a:t>
            </a:r>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4</a:t>
            </a:fld>
            <a:endParaRPr lang="ca-ES" dirty="0"/>
          </a:p>
        </p:txBody>
      </p:sp>
      <p:pic>
        <p:nvPicPr>
          <p:cNvPr id="10" name="Imatge 9"/>
          <p:cNvPicPr>
            <a:picLocks noChangeAspect="1"/>
          </p:cNvPicPr>
          <p:nvPr/>
        </p:nvPicPr>
        <p:blipFill rotWithShape="1">
          <a:blip r:embed="rId2" cstate="print">
            <a:extLst>
              <a:ext uri="{28A0092B-C50C-407E-A947-70E740481C1C}">
                <a14:useLocalDpi xmlns:a14="http://schemas.microsoft.com/office/drawing/2010/main" val="0"/>
              </a:ext>
            </a:extLst>
          </a:blip>
          <a:srcRect l="59691" r="-1"/>
          <a:stretch/>
        </p:blipFill>
        <p:spPr>
          <a:xfrm>
            <a:off x="5251155" y="30017"/>
            <a:ext cx="1625302" cy="917925"/>
          </a:xfrm>
          <a:prstGeom prst="rect">
            <a:avLst/>
          </a:prstGeom>
        </p:spPr>
      </p:pic>
    </p:spTree>
    <p:extLst>
      <p:ext uri="{BB962C8B-B14F-4D97-AF65-F5344CB8AC3E}">
        <p14:creationId xmlns:p14="http://schemas.microsoft.com/office/powerpoint/2010/main" val="268425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2"/>
          </p:nvPr>
        </p:nvSpPr>
        <p:spPr/>
        <p:txBody>
          <a:bodyPr/>
          <a:lstStyle/>
          <a:p>
            <a:fld id="{1400275D-5646-4B03-A4F5-E66D1D947468}" type="slidenum">
              <a:rPr lang="ca-ES" smtClean="0"/>
              <a:t>5</a:t>
            </a:fld>
            <a:endParaRPr lang="ca-ES" dirty="0"/>
          </a:p>
        </p:txBody>
      </p:sp>
      <p:grpSp>
        <p:nvGrpSpPr>
          <p:cNvPr id="5" name="Agrupa 4"/>
          <p:cNvGrpSpPr/>
          <p:nvPr/>
        </p:nvGrpSpPr>
        <p:grpSpPr>
          <a:xfrm>
            <a:off x="854530" y="2406811"/>
            <a:ext cx="3679383" cy="4757477"/>
            <a:chOff x="854530" y="3419872"/>
            <a:chExt cx="3679383" cy="4757477"/>
          </a:xfrm>
        </p:grpSpPr>
        <p:grpSp>
          <p:nvGrpSpPr>
            <p:cNvPr id="55" name="54 Grupo"/>
            <p:cNvGrpSpPr/>
            <p:nvPr/>
          </p:nvGrpSpPr>
          <p:grpSpPr>
            <a:xfrm>
              <a:off x="855762" y="5218331"/>
              <a:ext cx="3654590" cy="1603921"/>
              <a:chOff x="855762" y="5148064"/>
              <a:chExt cx="3654590" cy="1603921"/>
            </a:xfrm>
          </p:grpSpPr>
          <p:sp>
            <p:nvSpPr>
              <p:cNvPr id="18" name="17 CuadroTexto"/>
              <p:cNvSpPr txBox="1"/>
              <p:nvPr/>
            </p:nvSpPr>
            <p:spPr>
              <a:xfrm>
                <a:off x="855762" y="5148064"/>
                <a:ext cx="3654590" cy="338554"/>
              </a:xfrm>
              <a:prstGeom prst="rect">
                <a:avLst/>
              </a:prstGeom>
              <a:noFill/>
            </p:spPr>
            <p:txBody>
              <a:bodyPr wrap="none" rtlCol="0">
                <a:spAutoFit/>
              </a:bodyPr>
              <a:lstStyle/>
              <a:p>
                <a:r>
                  <a:rPr lang="ca-ES" sz="1600" dirty="0" smtClean="0"/>
                  <a:t>De cada àmbit els indicadors poden estar:</a:t>
                </a:r>
              </a:p>
            </p:txBody>
          </p:sp>
          <p:grpSp>
            <p:nvGrpSpPr>
              <p:cNvPr id="53" name="52 Grupo"/>
              <p:cNvGrpSpPr/>
              <p:nvPr/>
            </p:nvGrpSpPr>
            <p:grpSpPr>
              <a:xfrm>
                <a:off x="1299732" y="5494501"/>
                <a:ext cx="1210436" cy="407243"/>
                <a:chOff x="1299732" y="5494501"/>
                <a:chExt cx="1210436" cy="407243"/>
              </a:xfrm>
            </p:grpSpPr>
            <p:sp>
              <p:nvSpPr>
                <p:cNvPr id="19" name="18 CuadroTexto"/>
                <p:cNvSpPr txBox="1"/>
                <p:nvPr/>
              </p:nvSpPr>
              <p:spPr>
                <a:xfrm>
                  <a:off x="1627682" y="5593967"/>
                  <a:ext cx="882486" cy="307777"/>
                </a:xfrm>
                <a:prstGeom prst="rect">
                  <a:avLst/>
                </a:prstGeom>
                <a:noFill/>
              </p:spPr>
              <p:txBody>
                <a:bodyPr wrap="none" rtlCol="0">
                  <a:spAutoFit/>
                </a:bodyPr>
                <a:lstStyle/>
                <a:p>
                  <a:r>
                    <a:rPr lang="ca-ES" sz="1400" dirty="0" smtClean="0"/>
                    <a:t>Correctes</a:t>
                  </a:r>
                </a:p>
              </p:txBody>
            </p:sp>
            <p:pic>
              <p:nvPicPr>
                <p:cNvPr id="22" name="Graphic 3" descr="Thumbs Up Sign">
                  <a:extLst>
                    <a:ext uri="{FF2B5EF4-FFF2-40B4-BE49-F238E27FC236}">
                      <a16:creationId xmlns:a16="http://schemas.microsoft.com/office/drawing/2014/main" xmlns="" id="{DE71191C-F468-459F-AAD8-AB54510B3D41}"/>
                    </a:ext>
                  </a:extLst>
                </p:cNvPr>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299732" y="5494501"/>
                  <a:ext cx="324594" cy="407243"/>
                </a:xfrm>
                <a:prstGeom prst="rect">
                  <a:avLst/>
                </a:prstGeom>
                <a:effectLst>
                  <a:outerShdw dist="38100" dir="2700000" algn="tl" rotWithShape="0">
                    <a:prstClr val="black">
                      <a:alpha val="40000"/>
                    </a:prstClr>
                  </a:outerShdw>
                </a:effectLst>
              </p:spPr>
            </p:pic>
          </p:grpSp>
          <p:grpSp>
            <p:nvGrpSpPr>
              <p:cNvPr id="6" name="5 Grupo"/>
              <p:cNvGrpSpPr/>
              <p:nvPr/>
            </p:nvGrpSpPr>
            <p:grpSpPr>
              <a:xfrm>
                <a:off x="1279745" y="5929650"/>
                <a:ext cx="1628609" cy="405961"/>
                <a:chOff x="980728" y="5929650"/>
                <a:chExt cx="1628609" cy="405961"/>
              </a:xfrm>
            </p:grpSpPr>
            <p:sp>
              <p:nvSpPr>
                <p:cNvPr id="20" name="19 CuadroTexto"/>
                <p:cNvSpPr txBox="1"/>
                <p:nvPr/>
              </p:nvSpPr>
              <p:spPr>
                <a:xfrm>
                  <a:off x="1328665" y="6027834"/>
                  <a:ext cx="1280672" cy="307777"/>
                </a:xfrm>
                <a:prstGeom prst="rect">
                  <a:avLst/>
                </a:prstGeom>
                <a:noFill/>
              </p:spPr>
              <p:txBody>
                <a:bodyPr wrap="none" rtlCol="0">
                  <a:spAutoFit/>
                </a:bodyPr>
                <a:lstStyle/>
                <a:p>
                  <a:r>
                    <a:rPr lang="ca-ES" sz="1400" dirty="0" smtClean="0"/>
                    <a:t>Cal millorar-los</a:t>
                  </a:r>
                </a:p>
              </p:txBody>
            </p:sp>
            <p:pic>
              <p:nvPicPr>
                <p:cNvPr id="23" name="Graphic 25" descr="Warning">
                  <a:extLst>
                    <a:ext uri="{FF2B5EF4-FFF2-40B4-BE49-F238E27FC236}">
                      <a16:creationId xmlns:a16="http://schemas.microsoft.com/office/drawing/2014/main" xmlns="" id="{EE27CFDA-583D-4AB2-9FC1-6FBBFE56CAC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80728" y="5929650"/>
                  <a:ext cx="334741" cy="405961"/>
                </a:xfrm>
                <a:prstGeom prst="rect">
                  <a:avLst/>
                </a:prstGeom>
                <a:effectLst>
                  <a:outerShdw dist="38100" dir="2700000" algn="tl" rotWithShape="0">
                    <a:prstClr val="black">
                      <a:alpha val="40000"/>
                    </a:prstClr>
                  </a:outerShdw>
                </a:effectLst>
              </p:spPr>
            </p:pic>
          </p:grpSp>
          <p:grpSp>
            <p:nvGrpSpPr>
              <p:cNvPr id="8" name="7 Grupo"/>
              <p:cNvGrpSpPr/>
              <p:nvPr/>
            </p:nvGrpSpPr>
            <p:grpSpPr>
              <a:xfrm>
                <a:off x="1299732" y="6344742"/>
                <a:ext cx="1327583" cy="407243"/>
                <a:chOff x="1000715" y="6344742"/>
                <a:chExt cx="1327583" cy="407243"/>
              </a:xfrm>
            </p:grpSpPr>
            <p:sp>
              <p:nvSpPr>
                <p:cNvPr id="21" name="20 CuadroTexto"/>
                <p:cNvSpPr txBox="1"/>
                <p:nvPr/>
              </p:nvSpPr>
              <p:spPr>
                <a:xfrm>
                  <a:off x="1328665" y="6444208"/>
                  <a:ext cx="999633" cy="307777"/>
                </a:xfrm>
                <a:prstGeom prst="rect">
                  <a:avLst/>
                </a:prstGeom>
                <a:noFill/>
              </p:spPr>
              <p:txBody>
                <a:bodyPr wrap="none" rtlCol="0">
                  <a:spAutoFit/>
                </a:bodyPr>
                <a:lstStyle/>
                <a:p>
                  <a:r>
                    <a:rPr lang="ca-ES" sz="1400" dirty="0" smtClean="0"/>
                    <a:t>Incorrectes</a:t>
                  </a:r>
                </a:p>
              </p:txBody>
            </p:sp>
            <p:pic>
              <p:nvPicPr>
                <p:cNvPr id="24" name="Graphic 10" descr="Raised Hand">
                  <a:extLst>
                    <a:ext uri="{FF2B5EF4-FFF2-40B4-BE49-F238E27FC236}">
                      <a16:creationId xmlns:a16="http://schemas.microsoft.com/office/drawing/2014/main" xmlns="" id="{DE4CEC73-9F6E-4B01-B7D2-C27EBBBD92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00715" y="6344742"/>
                  <a:ext cx="349066" cy="407243"/>
                </a:xfrm>
                <a:prstGeom prst="rect">
                  <a:avLst/>
                </a:prstGeom>
              </p:spPr>
            </p:pic>
          </p:grpSp>
        </p:grpSp>
        <p:grpSp>
          <p:nvGrpSpPr>
            <p:cNvPr id="54" name="53 Grupo"/>
            <p:cNvGrpSpPr/>
            <p:nvPr/>
          </p:nvGrpSpPr>
          <p:grpSpPr>
            <a:xfrm>
              <a:off x="854530" y="7000527"/>
              <a:ext cx="3679383" cy="1176822"/>
              <a:chOff x="854530" y="7000527"/>
              <a:chExt cx="3679383" cy="1176822"/>
            </a:xfrm>
          </p:grpSpPr>
          <p:sp>
            <p:nvSpPr>
              <p:cNvPr id="25" name="24 CuadroTexto"/>
              <p:cNvSpPr txBox="1"/>
              <p:nvPr/>
            </p:nvSpPr>
            <p:spPr>
              <a:xfrm>
                <a:off x="854530" y="7000527"/>
                <a:ext cx="3540906" cy="338554"/>
              </a:xfrm>
              <a:prstGeom prst="rect">
                <a:avLst/>
              </a:prstGeom>
              <a:noFill/>
            </p:spPr>
            <p:txBody>
              <a:bodyPr wrap="none" rtlCol="0">
                <a:spAutoFit/>
              </a:bodyPr>
              <a:lstStyle/>
              <a:p>
                <a:r>
                  <a:rPr lang="ca-ES" sz="1600" dirty="0" smtClean="0"/>
                  <a:t>Hi ha indicadors que són indispensables:</a:t>
                </a:r>
              </a:p>
            </p:txBody>
          </p:sp>
          <p:grpSp>
            <p:nvGrpSpPr>
              <p:cNvPr id="31" name="30 Grupo"/>
              <p:cNvGrpSpPr/>
              <p:nvPr/>
            </p:nvGrpSpPr>
            <p:grpSpPr>
              <a:xfrm>
                <a:off x="1268760" y="7761386"/>
                <a:ext cx="3265153" cy="415963"/>
                <a:chOff x="969743" y="7761386"/>
                <a:chExt cx="3265153" cy="415963"/>
              </a:xfrm>
            </p:grpSpPr>
            <p:sp>
              <p:nvSpPr>
                <p:cNvPr id="27" name="26 CuadroTexto"/>
                <p:cNvSpPr txBox="1"/>
                <p:nvPr/>
              </p:nvSpPr>
              <p:spPr>
                <a:xfrm>
                  <a:off x="1327433" y="7869572"/>
                  <a:ext cx="2907463" cy="307777"/>
                </a:xfrm>
                <a:prstGeom prst="rect">
                  <a:avLst/>
                </a:prstGeom>
                <a:noFill/>
              </p:spPr>
              <p:txBody>
                <a:bodyPr wrap="none" rtlCol="0">
                  <a:spAutoFit/>
                </a:bodyPr>
                <a:lstStyle/>
                <a:p>
                  <a:r>
                    <a:rPr lang="ca-ES" sz="1400" dirty="0" smtClean="0"/>
                    <a:t>Indicadors indispensables incorrectes</a:t>
                  </a:r>
                </a:p>
              </p:txBody>
            </p:sp>
            <p:pic>
              <p:nvPicPr>
                <p:cNvPr id="2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969743" y="7761386"/>
                  <a:ext cx="386537" cy="415963"/>
                </a:xfrm>
                <a:prstGeom prst="rect">
                  <a:avLst/>
                </a:prstGeom>
              </p:spPr>
            </p:pic>
          </p:grpSp>
          <p:grpSp>
            <p:nvGrpSpPr>
              <p:cNvPr id="10" name="9 Grupo"/>
              <p:cNvGrpSpPr/>
              <p:nvPr/>
            </p:nvGrpSpPr>
            <p:grpSpPr>
              <a:xfrm>
                <a:off x="1268760" y="7388378"/>
                <a:ext cx="3148134" cy="415963"/>
                <a:chOff x="969743" y="7388378"/>
                <a:chExt cx="3148134" cy="415963"/>
              </a:xfrm>
            </p:grpSpPr>
            <p:sp>
              <p:nvSpPr>
                <p:cNvPr id="26" name="25 CuadroTexto"/>
                <p:cNvSpPr txBox="1"/>
                <p:nvPr/>
              </p:nvSpPr>
              <p:spPr>
                <a:xfrm>
                  <a:off x="1327433" y="7496564"/>
                  <a:ext cx="2790444" cy="307777"/>
                </a:xfrm>
                <a:prstGeom prst="rect">
                  <a:avLst/>
                </a:prstGeom>
                <a:noFill/>
              </p:spPr>
              <p:txBody>
                <a:bodyPr wrap="none" rtlCol="0">
                  <a:spAutoFit/>
                </a:bodyPr>
                <a:lstStyle/>
                <a:p>
                  <a:r>
                    <a:rPr lang="ca-ES" sz="1400" dirty="0" smtClean="0"/>
                    <a:t>Indicadors indispensables correctes</a:t>
                  </a:r>
                </a:p>
              </p:txBody>
            </p:sp>
            <p:pic>
              <p:nvPicPr>
                <p:cNvPr id="3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969743" y="7388378"/>
                  <a:ext cx="386537" cy="415963"/>
                </a:xfrm>
                <a:prstGeom prst="rect">
                  <a:avLst/>
                </a:prstGeom>
              </p:spPr>
            </p:pic>
          </p:grpSp>
        </p:grpSp>
        <p:grpSp>
          <p:nvGrpSpPr>
            <p:cNvPr id="56" name="55 Grupo"/>
            <p:cNvGrpSpPr/>
            <p:nvPr/>
          </p:nvGrpSpPr>
          <p:grpSpPr>
            <a:xfrm>
              <a:off x="854626" y="3419872"/>
              <a:ext cx="2797112" cy="1620184"/>
              <a:chOff x="854626" y="3419872"/>
              <a:chExt cx="2797112" cy="1620184"/>
            </a:xfrm>
          </p:grpSpPr>
          <p:sp>
            <p:nvSpPr>
              <p:cNvPr id="4" name="3 CuadroTexto"/>
              <p:cNvSpPr txBox="1"/>
              <p:nvPr/>
            </p:nvSpPr>
            <p:spPr>
              <a:xfrm>
                <a:off x="854626" y="3419872"/>
                <a:ext cx="2797112" cy="338554"/>
              </a:xfrm>
              <a:prstGeom prst="rect">
                <a:avLst/>
              </a:prstGeom>
              <a:noFill/>
            </p:spPr>
            <p:txBody>
              <a:bodyPr wrap="none" rtlCol="0">
                <a:spAutoFit/>
              </a:bodyPr>
              <a:lstStyle/>
              <a:p>
                <a:r>
                  <a:rPr lang="ca-ES" sz="1600" dirty="0" smtClean="0"/>
                  <a:t>S’analitzen els àmbits següents:</a:t>
                </a:r>
              </a:p>
            </p:txBody>
          </p:sp>
          <p:grpSp>
            <p:nvGrpSpPr>
              <p:cNvPr id="50" name="49 Grupo"/>
              <p:cNvGrpSpPr/>
              <p:nvPr/>
            </p:nvGrpSpPr>
            <p:grpSpPr>
              <a:xfrm>
                <a:off x="1264326" y="3803784"/>
                <a:ext cx="1676619" cy="365810"/>
                <a:chOff x="1264326" y="3803784"/>
                <a:chExt cx="1676619" cy="365810"/>
              </a:xfrm>
            </p:grpSpPr>
            <p:sp>
              <p:nvSpPr>
                <p:cNvPr id="15" name="14 CuadroTexto"/>
                <p:cNvSpPr txBox="1"/>
                <p:nvPr/>
              </p:nvSpPr>
              <p:spPr>
                <a:xfrm>
                  <a:off x="1626546" y="3861817"/>
                  <a:ext cx="1314399" cy="307777"/>
                </a:xfrm>
                <a:prstGeom prst="rect">
                  <a:avLst/>
                </a:prstGeom>
                <a:noFill/>
              </p:spPr>
              <p:txBody>
                <a:bodyPr wrap="none" rtlCol="0">
                  <a:spAutoFit/>
                </a:bodyPr>
                <a:lstStyle/>
                <a:p>
                  <a:r>
                    <a:rPr lang="ca-ES" sz="1400" dirty="0" smtClean="0"/>
                    <a:t>Àmbit lideratge</a:t>
                  </a:r>
                </a:p>
              </p:txBody>
            </p:sp>
            <p:grpSp>
              <p:nvGrpSpPr>
                <p:cNvPr id="36" name="35 Grupo"/>
                <p:cNvGrpSpPr/>
                <p:nvPr/>
              </p:nvGrpSpPr>
              <p:grpSpPr>
                <a:xfrm>
                  <a:off x="1264326" y="3803784"/>
                  <a:ext cx="360000" cy="360000"/>
                  <a:chOff x="2961410" y="4104409"/>
                  <a:chExt cx="935181" cy="935182"/>
                </a:xfrm>
              </p:grpSpPr>
              <p:sp>
                <p:nvSpPr>
                  <p:cNvPr id="34"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2961410" y="4104409"/>
                    <a:ext cx="935181" cy="935182"/>
                  </a:xfrm>
                  <a:prstGeom prst="ellipse">
                    <a:avLst/>
                  </a:prstGeom>
                  <a:solidFill>
                    <a:srgbClr val="00B0F0"/>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35" name="Graphic 100" descr="Users">
                    <a:extLst>
                      <a:ext uri="{FF2B5EF4-FFF2-40B4-BE49-F238E27FC236}">
                        <a16:creationId xmlns="" xmlns:a16="http://schemas.microsoft.com/office/drawing/2014/main" xmlns:lc="http://schemas.openxmlformats.org/drawingml/2006/lockedCanvas" id="{1196CA84-AAE9-4098-8779-851942947C28}"/>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3086100" y="4228935"/>
                    <a:ext cx="685800" cy="685800"/>
                  </a:xfrm>
                  <a:prstGeom prst="rect">
                    <a:avLst/>
                  </a:prstGeom>
                </p:spPr>
              </p:pic>
            </p:grpSp>
          </p:grpSp>
          <p:grpSp>
            <p:nvGrpSpPr>
              <p:cNvPr id="52" name="51 Grupo"/>
              <p:cNvGrpSpPr/>
              <p:nvPr/>
            </p:nvGrpSpPr>
            <p:grpSpPr>
              <a:xfrm>
                <a:off x="1264326" y="4680056"/>
                <a:ext cx="1782481" cy="360000"/>
                <a:chOff x="1264326" y="4680056"/>
                <a:chExt cx="1782481" cy="360000"/>
              </a:xfrm>
            </p:grpSpPr>
            <p:sp>
              <p:nvSpPr>
                <p:cNvPr id="17" name="16 CuadroTexto"/>
                <p:cNvSpPr txBox="1"/>
                <p:nvPr/>
              </p:nvSpPr>
              <p:spPr>
                <a:xfrm>
                  <a:off x="1626546" y="4716016"/>
                  <a:ext cx="1420261" cy="307777"/>
                </a:xfrm>
                <a:prstGeom prst="rect">
                  <a:avLst/>
                </a:prstGeom>
                <a:noFill/>
              </p:spPr>
              <p:txBody>
                <a:bodyPr wrap="none" rtlCol="0">
                  <a:spAutoFit/>
                </a:bodyPr>
                <a:lstStyle/>
                <a:p>
                  <a:r>
                    <a:rPr lang="ca-ES" sz="1400" dirty="0" smtClean="0"/>
                    <a:t>Àmbit tecnològic</a:t>
                  </a:r>
                </a:p>
              </p:txBody>
            </p:sp>
            <p:grpSp>
              <p:nvGrpSpPr>
                <p:cNvPr id="44" name="43 Grupo"/>
                <p:cNvGrpSpPr/>
                <p:nvPr/>
              </p:nvGrpSpPr>
              <p:grpSpPr>
                <a:xfrm>
                  <a:off x="1264326" y="4680056"/>
                  <a:ext cx="360000" cy="360000"/>
                  <a:chOff x="1165261" y="4244805"/>
                  <a:chExt cx="396000" cy="396000"/>
                </a:xfrm>
              </p:grpSpPr>
              <p:sp>
                <p:nvSpPr>
                  <p:cNvPr id="42"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165261" y="4244805"/>
                    <a:ext cx="396000" cy="396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37"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56"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7"/>
                      </a:ext>
                    </a:extLst>
                  </a:blip>
                  <a:stretch>
                    <a:fillRect/>
                  </a:stretch>
                </p:blipFill>
                <p:spPr>
                  <a:xfrm>
                    <a:off x="1217546" y="4297005"/>
                    <a:ext cx="291600" cy="291600"/>
                  </a:xfrm>
                  <a:prstGeom prst="rect">
                    <a:avLst/>
                  </a:prstGeom>
                </p:spPr>
              </p:pic>
            </p:grpSp>
          </p:grpSp>
          <p:grpSp>
            <p:nvGrpSpPr>
              <p:cNvPr id="51" name="50 Grupo"/>
              <p:cNvGrpSpPr/>
              <p:nvPr/>
            </p:nvGrpSpPr>
            <p:grpSpPr>
              <a:xfrm>
                <a:off x="1264326" y="4241920"/>
                <a:ext cx="2151621" cy="360000"/>
                <a:chOff x="1264326" y="4241920"/>
                <a:chExt cx="2151621" cy="360000"/>
              </a:xfrm>
            </p:grpSpPr>
            <p:sp>
              <p:nvSpPr>
                <p:cNvPr id="16" name="15 CuadroTexto"/>
                <p:cNvSpPr txBox="1"/>
                <p:nvPr/>
              </p:nvSpPr>
              <p:spPr>
                <a:xfrm>
                  <a:off x="1626546" y="4288917"/>
                  <a:ext cx="1789401" cy="307777"/>
                </a:xfrm>
                <a:prstGeom prst="rect">
                  <a:avLst/>
                </a:prstGeom>
                <a:noFill/>
              </p:spPr>
              <p:txBody>
                <a:bodyPr wrap="none" rtlCol="0">
                  <a:spAutoFit/>
                </a:bodyPr>
                <a:lstStyle/>
                <a:p>
                  <a:r>
                    <a:rPr lang="ca-ES" sz="1400" dirty="0" smtClean="0"/>
                    <a:t>Àmbit gestió del canvi</a:t>
                  </a:r>
                </a:p>
              </p:txBody>
            </p:sp>
            <p:grpSp>
              <p:nvGrpSpPr>
                <p:cNvPr id="49" name="48 Grupo"/>
                <p:cNvGrpSpPr/>
                <p:nvPr/>
              </p:nvGrpSpPr>
              <p:grpSpPr>
                <a:xfrm>
                  <a:off x="1264326" y="4241920"/>
                  <a:ext cx="360000" cy="360000"/>
                  <a:chOff x="1146896" y="4319247"/>
                  <a:chExt cx="396000" cy="396000"/>
                </a:xfrm>
              </p:grpSpPr>
              <p:sp>
                <p:nvSpPr>
                  <p:cNvPr id="47"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1146896" y="4319247"/>
                    <a:ext cx="396000" cy="396000"/>
                  </a:xfrm>
                  <a:prstGeom prst="ellipse">
                    <a:avLst/>
                  </a:prstGeom>
                  <a:solidFill>
                    <a:schemeClr val="accent6"/>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45" name="Graphic 8" descr="Crawl">
                    <a:extLst>
                      <a:ext uri="{FF2B5EF4-FFF2-40B4-BE49-F238E27FC236}">
                        <a16:creationId xmlns="" xmlns:a16="http://schemas.microsoft.com/office/drawing/2014/main" xmlns:lc="http://schemas.openxmlformats.org/drawingml/2006/lockedCanvas" id="{8E183033-BDE5-4946-B51E-E154000E64F8}"/>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9"/>
                      </a:ext>
                    </a:extLst>
                  </a:blip>
                  <a:stretch>
                    <a:fillRect/>
                  </a:stretch>
                </p:blipFill>
                <p:spPr>
                  <a:xfrm>
                    <a:off x="1194976" y="4352397"/>
                    <a:ext cx="291600" cy="291600"/>
                  </a:xfrm>
                  <a:prstGeom prst="rect">
                    <a:avLst/>
                  </a:prstGeom>
                </p:spPr>
              </p:pic>
            </p:grpSp>
          </p:grpSp>
        </p:grpSp>
      </p:grpSp>
      <p:sp>
        <p:nvSpPr>
          <p:cNvPr id="46" name="Títol 3"/>
          <p:cNvSpPr txBox="1">
            <a:spLocks/>
          </p:cNvSpPr>
          <p:nvPr/>
        </p:nvSpPr>
        <p:spPr>
          <a:xfrm>
            <a:off x="132667" y="88707"/>
            <a:ext cx="4368479" cy="6325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2. Indicadors</a:t>
            </a:r>
            <a:endParaRPr lang="ca-ES" sz="2800" b="1" dirty="0">
              <a:solidFill>
                <a:srgbClr val="990033"/>
              </a:solidFill>
              <a:ea typeface="+mn-ea"/>
              <a:cs typeface="Aharoni" panose="02010803020104030203" pitchFamily="2" charset="-79"/>
            </a:endParaRPr>
          </a:p>
        </p:txBody>
      </p:sp>
      <p:sp>
        <p:nvSpPr>
          <p:cNvPr id="48" name="Títol 3"/>
          <p:cNvSpPr txBox="1">
            <a:spLocks/>
          </p:cNvSpPr>
          <p:nvPr/>
        </p:nvSpPr>
        <p:spPr>
          <a:xfrm>
            <a:off x="497224" y="755576"/>
            <a:ext cx="6044022" cy="801968"/>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endParaRPr lang="ca-ES" sz="1600" dirty="0" smtClean="0">
              <a:cs typeface="Aharoni" panose="02010803020104030203" pitchFamily="2" charset="-79"/>
            </a:endParaRPr>
          </a:p>
          <a:p>
            <a:pPr algn="just">
              <a:lnSpc>
                <a:spcPct val="130000"/>
              </a:lnSpc>
            </a:pPr>
            <a:endParaRPr lang="ca-ES" sz="1600" dirty="0" smtClean="0">
              <a:cs typeface="Aharoni" panose="02010803020104030203" pitchFamily="2" charset="-79"/>
            </a:endParaRPr>
          </a:p>
          <a:p>
            <a:pPr algn="just">
              <a:lnSpc>
                <a:spcPct val="130000"/>
              </a:lnSpc>
            </a:pPr>
            <a:endParaRPr lang="ca-ES" sz="1600" dirty="0">
              <a:cs typeface="Aharoni" panose="02010803020104030203" pitchFamily="2" charset="-79"/>
            </a:endParaRPr>
          </a:p>
          <a:p>
            <a:pPr algn="just">
              <a:lnSpc>
                <a:spcPct val="130000"/>
              </a:lnSpc>
            </a:pPr>
            <a:r>
              <a:rPr lang="ca-ES" sz="1600" dirty="0" smtClean="0">
                <a:cs typeface="Aharoni" panose="02010803020104030203" pitchFamily="2" charset="-79"/>
              </a:rPr>
              <a:t>Els </a:t>
            </a:r>
            <a:r>
              <a:rPr lang="ca-ES" sz="1600" dirty="0" smtClean="0">
                <a:cs typeface="Aharoni" panose="02010803020104030203" pitchFamily="2" charset="-79"/>
              </a:rPr>
              <a:t>indicadors permeten extreure una valoració global sobre el funcionament del projecte al seu desplegament i quines són les accions que cal desenvolupar per aconseguir els efectes desitjats.</a:t>
            </a:r>
            <a:endParaRPr lang="ca-ES" sz="3200" dirty="0">
              <a:ea typeface="+mn-ea"/>
              <a:cs typeface="Aharoni" panose="02010803020104030203" pitchFamily="2" charset="-79"/>
            </a:endParaRPr>
          </a:p>
        </p:txBody>
      </p:sp>
      <p:pic>
        <p:nvPicPr>
          <p:cNvPr id="57" name="Imatge 56"/>
          <p:cNvPicPr>
            <a:picLocks noChangeAspect="1"/>
          </p:cNvPicPr>
          <p:nvPr/>
        </p:nvPicPr>
        <p:blipFill rotWithShape="1">
          <a:blip r:embed="rId60" cstate="print">
            <a:extLst>
              <a:ext uri="{28A0092B-C50C-407E-A947-70E740481C1C}">
                <a14:useLocalDpi xmlns:a14="http://schemas.microsoft.com/office/drawing/2010/main" val="0"/>
              </a:ext>
            </a:extLst>
          </a:blip>
          <a:srcRect l="59691" r="-1"/>
          <a:stretch/>
        </p:blipFill>
        <p:spPr>
          <a:xfrm>
            <a:off x="5232698" y="0"/>
            <a:ext cx="1625302" cy="917925"/>
          </a:xfrm>
          <a:prstGeom prst="rect">
            <a:avLst/>
          </a:prstGeom>
        </p:spPr>
      </p:pic>
    </p:spTree>
    <p:extLst>
      <p:ext uri="{BB962C8B-B14F-4D97-AF65-F5344CB8AC3E}">
        <p14:creationId xmlns:p14="http://schemas.microsoft.com/office/powerpoint/2010/main" val="211107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ol 3"/>
          <p:cNvSpPr txBox="1">
            <a:spLocks/>
          </p:cNvSpPr>
          <p:nvPr/>
        </p:nvSpPr>
        <p:spPr>
          <a:xfrm>
            <a:off x="132667" y="88707"/>
            <a:ext cx="4368479" cy="6325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3. Resum executiu</a:t>
            </a:r>
            <a:endParaRPr lang="ca-ES" sz="2800" b="1" dirty="0">
              <a:solidFill>
                <a:srgbClr val="990033"/>
              </a:solidFill>
              <a:ea typeface="+mn-ea"/>
              <a:cs typeface="Aharoni" panose="02010803020104030203" pitchFamily="2" charset="-79"/>
            </a:endParaRPr>
          </a:p>
        </p:txBody>
      </p:sp>
      <p:sp>
        <p:nvSpPr>
          <p:cNvPr id="3" name="Contenidor de número de diapositiva 2"/>
          <p:cNvSpPr>
            <a:spLocks noGrp="1"/>
          </p:cNvSpPr>
          <p:nvPr>
            <p:ph type="sldNum" sz="quarter" idx="12"/>
          </p:nvPr>
        </p:nvSpPr>
        <p:spPr/>
        <p:txBody>
          <a:bodyPr/>
          <a:lstStyle/>
          <a:p>
            <a:fld id="{1400275D-5646-4B03-A4F5-E66D1D947468}" type="slidenum">
              <a:rPr lang="ca-ES" smtClean="0"/>
              <a:t>6</a:t>
            </a:fld>
            <a:endParaRPr lang="ca-ES" dirty="0"/>
          </a:p>
        </p:txBody>
      </p:sp>
      <p:graphicFrame>
        <p:nvGraphicFramePr>
          <p:cNvPr id="6" name="Taula 5"/>
          <p:cNvGraphicFramePr>
            <a:graphicFrameLocks noGrp="1"/>
          </p:cNvGraphicFramePr>
          <p:nvPr>
            <p:extLst>
              <p:ext uri="{D42A27DB-BD31-4B8C-83A1-F6EECF244321}">
                <p14:modId xmlns:p14="http://schemas.microsoft.com/office/powerpoint/2010/main" val="2301047730"/>
              </p:ext>
            </p:extLst>
          </p:nvPr>
        </p:nvGraphicFramePr>
        <p:xfrm>
          <a:off x="404664" y="827584"/>
          <a:ext cx="5904656" cy="8063280"/>
        </p:xfrm>
        <a:graphic>
          <a:graphicData uri="http://schemas.openxmlformats.org/drawingml/2006/table">
            <a:tbl>
              <a:tblPr firstRow="1" bandRow="1">
                <a:tableStyleId>{2D5ABB26-0587-4C30-8999-92F81FD0307C}</a:tableStyleId>
              </a:tblPr>
              <a:tblGrid>
                <a:gridCol w="3911834"/>
                <a:gridCol w="624670"/>
                <a:gridCol w="576064"/>
                <a:gridCol w="792088"/>
              </a:tblGrid>
              <a:tr h="34902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kern="0" noProof="1" smtClean="0"/>
                        <a:t>Àmbit lideratge</a:t>
                      </a:r>
                    </a:p>
                  </a:txBody>
                  <a:tcPr>
                    <a:lnB>
                      <a:noFill/>
                    </a:lnB>
                    <a:solidFill>
                      <a:schemeClr val="accent2">
                        <a:lumMod val="20000"/>
                        <a:lumOff val="80000"/>
                      </a:schemeClr>
                    </a:solidFill>
                  </a:tcPr>
                </a:tc>
                <a:tc>
                  <a:txBody>
                    <a:bodyPr/>
                    <a:lstStyle/>
                    <a:p>
                      <a:endParaRPr lang="ca-ES" dirty="0"/>
                    </a:p>
                  </a:txBody>
                  <a:tcPr>
                    <a:lnB>
                      <a:noFill/>
                    </a:lnB>
                    <a:solidFill>
                      <a:schemeClr val="accent2">
                        <a:lumMod val="20000"/>
                        <a:lumOff val="80000"/>
                      </a:schemeClr>
                    </a:solidFill>
                  </a:tcPr>
                </a:tc>
                <a:tc>
                  <a:txBody>
                    <a:bodyPr/>
                    <a:lstStyle/>
                    <a:p>
                      <a:endParaRPr lang="ca-ES" dirty="0"/>
                    </a:p>
                  </a:txBody>
                  <a:tcPr>
                    <a:lnB>
                      <a:noFill/>
                    </a:lnB>
                    <a:solidFill>
                      <a:schemeClr val="accent2">
                        <a:lumMod val="20000"/>
                        <a:lumOff val="80000"/>
                      </a:schemeClr>
                    </a:solidFill>
                  </a:tcPr>
                </a:tc>
                <a:tc>
                  <a:txBody>
                    <a:bodyPr/>
                    <a:lstStyle/>
                    <a:p>
                      <a:endParaRPr lang="ca-ES" dirty="0"/>
                    </a:p>
                  </a:txBody>
                  <a:tcPr>
                    <a:lnB>
                      <a:noFill/>
                    </a:lnB>
                    <a:solidFill>
                      <a:schemeClr val="accent2">
                        <a:lumMod val="20000"/>
                        <a:lumOff val="80000"/>
                      </a:schemeClr>
                    </a:solidFill>
                  </a:tcPr>
                </a:tc>
              </a:tr>
              <a:tr h="282312">
                <a:tc>
                  <a:txBody>
                    <a:bodyPr/>
                    <a:lstStyle/>
                    <a:p>
                      <a:r>
                        <a:rPr lang="en-US" sz="1200" kern="0" noProof="1" smtClean="0"/>
                        <a:t>Secretari-Interventor (lideratge projecte)</a:t>
                      </a:r>
                      <a:endParaRPr lang="ca-ES" sz="1200" dirty="0"/>
                    </a:p>
                  </a:txBody>
                  <a:tcPr marT="3600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marT="3600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marT="3600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marT="3600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8016">
                <a:tc>
                  <a:txBody>
                    <a:bodyPr/>
                    <a:lstStyle/>
                    <a:p>
                      <a:r>
                        <a:rPr lang="en-US" sz="1200" kern="0" noProof="1" smtClean="0"/>
                        <a:t>Capità del projecte (accessibilitat)</a:t>
                      </a:r>
                      <a:endParaRPr lang="ca-ES" sz="1200" dirty="0"/>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0" noProof="1" smtClean="0"/>
                        <a:t>Secretari-Interventor (lideratge organitzatiu)</a:t>
                      </a:r>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r>
                        <a:rPr lang="en-US" sz="1200" kern="0" noProof="1" smtClean="0"/>
                        <a:t>Referent del projecte (implicació del projecte)</a:t>
                      </a:r>
                      <a:endParaRPr lang="ca-ES" sz="1200" dirty="0"/>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r>
                        <a:rPr lang="en-US" sz="1200" kern="0" noProof="1" smtClean="0"/>
                        <a:t>Equip impulsor (actitud projecte)</a:t>
                      </a:r>
                      <a:endParaRPr lang="ca-ES" sz="1200" dirty="0"/>
                    </a:p>
                  </a:txBody>
                  <a:tcPr marT="36000" marB="3600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r>
                        <a:rPr lang="ca-ES" sz="1200" dirty="0" smtClean="0"/>
                        <a:t>Comunicació interna projecte</a:t>
                      </a:r>
                      <a:endParaRPr lang="ca-ES" sz="1200" dirty="0"/>
                    </a:p>
                  </a:txBody>
                  <a:tcPr marT="36000" marB="36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a-ES"/>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ca-E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4902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kern="0" noProof="1" smtClean="0"/>
                        <a:t>Àmbit gestió del canvi</a:t>
                      </a:r>
                    </a:p>
                  </a:txBody>
                  <a:tcPr marT="36000" marB="36000" anchor="ctr">
                    <a:lnT>
                      <a:noFill/>
                    </a:lnT>
                    <a:solidFill>
                      <a:schemeClr val="accent2">
                        <a:lumMod val="20000"/>
                        <a:lumOff val="80000"/>
                      </a:schemeClr>
                    </a:solidFill>
                  </a:tcPr>
                </a:tc>
                <a:tc>
                  <a:txBody>
                    <a:bodyPr/>
                    <a:lstStyle/>
                    <a:p>
                      <a:endParaRPr lang="ca-ES" dirty="0"/>
                    </a:p>
                  </a:txBody>
                  <a:tcPr>
                    <a:lnT>
                      <a:noFill/>
                    </a:lnT>
                    <a:solidFill>
                      <a:schemeClr val="accent2">
                        <a:lumMod val="20000"/>
                        <a:lumOff val="80000"/>
                      </a:schemeClr>
                    </a:solidFill>
                  </a:tcPr>
                </a:tc>
                <a:tc>
                  <a:txBody>
                    <a:bodyPr/>
                    <a:lstStyle/>
                    <a:p>
                      <a:endParaRPr lang="ca-ES" dirty="0"/>
                    </a:p>
                  </a:txBody>
                  <a:tcPr>
                    <a:lnT>
                      <a:noFill/>
                    </a:lnT>
                    <a:solidFill>
                      <a:schemeClr val="accent2">
                        <a:lumMod val="20000"/>
                        <a:lumOff val="80000"/>
                      </a:schemeClr>
                    </a:solidFill>
                  </a:tcPr>
                </a:tc>
                <a:tc>
                  <a:txBody>
                    <a:bodyPr/>
                    <a:lstStyle/>
                    <a:p>
                      <a:endParaRPr lang="ca-ES" dirty="0"/>
                    </a:p>
                  </a:txBody>
                  <a:tcPr>
                    <a:lnT>
                      <a:noFill/>
                    </a:lnT>
                    <a:solidFill>
                      <a:schemeClr val="accent2">
                        <a:lumMod val="20000"/>
                        <a:lumOff val="80000"/>
                      </a:schemeClr>
                    </a:solidFill>
                  </a:tcPr>
                </a:tc>
              </a:tr>
              <a:tr h="210304">
                <a:tc>
                  <a:txBody>
                    <a:bodyPr/>
                    <a:lstStyle/>
                    <a:p>
                      <a:r>
                        <a:rPr lang="ca-ES" sz="1200" kern="0" dirty="0" smtClean="0"/>
                        <a:t>Clima relacional  (relacions humanes)</a:t>
                      </a:r>
                      <a:endParaRPr lang="ca-ES" sz="1200" dirty="0"/>
                    </a:p>
                  </a:txBody>
                  <a:tcPr marT="36000" marB="36000" anchor="ctr">
                    <a:lnB w="12700" cap="flat" cmpd="sng" algn="ctr">
                      <a:solidFill>
                        <a:schemeClr val="tx1"/>
                      </a:solidFill>
                      <a:prstDash val="solid"/>
                      <a:round/>
                      <a:headEnd type="none" w="med" len="med"/>
                      <a:tailEnd type="none" w="med" len="med"/>
                    </a:lnB>
                  </a:tcPr>
                </a:tc>
                <a:tc>
                  <a:txBody>
                    <a:bodyPr/>
                    <a:lstStyle/>
                    <a:p>
                      <a:endParaRPr lang="ca-ES" dirty="0"/>
                    </a:p>
                  </a:txBody>
                  <a:tcPr>
                    <a:lnB w="12700" cap="flat" cmpd="sng" algn="ctr">
                      <a:solidFill>
                        <a:schemeClr val="tx1"/>
                      </a:solidFill>
                      <a:prstDash val="solid"/>
                      <a:round/>
                      <a:headEnd type="none" w="med" len="med"/>
                      <a:tailEnd type="none" w="med" len="med"/>
                    </a:lnB>
                  </a:tcPr>
                </a:tc>
                <a:tc>
                  <a:txBody>
                    <a:bodyPr/>
                    <a:lstStyle/>
                    <a:p>
                      <a:endParaRPr lang="ca-ES" dirty="0"/>
                    </a:p>
                  </a:txBody>
                  <a:tcPr>
                    <a:lnB w="12700" cap="flat" cmpd="sng" algn="ctr">
                      <a:solidFill>
                        <a:schemeClr val="tx1"/>
                      </a:solidFill>
                      <a:prstDash val="solid"/>
                      <a:round/>
                      <a:headEnd type="none" w="med" len="med"/>
                      <a:tailEnd type="none" w="med" len="med"/>
                    </a:lnB>
                  </a:tcPr>
                </a:tc>
                <a:tc>
                  <a:txBody>
                    <a:bodyPr/>
                    <a:lstStyle/>
                    <a:p>
                      <a:endParaRPr lang="ca-ES" dirty="0"/>
                    </a:p>
                  </a:txBody>
                  <a:tcPr>
                    <a:lnB w="12700" cap="flat" cmpd="sng" algn="ctr">
                      <a:solidFill>
                        <a:schemeClr val="tx1"/>
                      </a:solidFill>
                      <a:prstDash val="solid"/>
                      <a:round/>
                      <a:headEnd type="none" w="med" len="med"/>
                      <a:tailEnd type="none" w="med" len="med"/>
                    </a:lnB>
                  </a:tcPr>
                </a:tc>
              </a:tr>
              <a:tr h="22401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200" kern="0" dirty="0" smtClean="0"/>
                        <a:t>Valoracions després de la presentació del projecte</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728">
                <a:tc>
                  <a:txBody>
                    <a:bodyPr/>
                    <a:lstStyle/>
                    <a:p>
                      <a:r>
                        <a:rPr lang="ca-ES" sz="1200" kern="0" dirty="0" smtClean="0"/>
                        <a:t>Percepció dels beneficis del projecte</a:t>
                      </a:r>
                      <a:endParaRPr lang="ca-ES" sz="1200" dirty="0"/>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440">
                <a:tc>
                  <a:txBody>
                    <a:bodyPr/>
                    <a:lstStyle/>
                    <a:p>
                      <a:r>
                        <a:rPr lang="ca-ES" sz="1200" kern="0" dirty="0" smtClean="0"/>
                        <a:t>Percepcions negatives del projecte</a:t>
                      </a:r>
                      <a:endParaRPr lang="ca-ES" sz="1200" dirty="0"/>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02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kern="0" noProof="1" smtClean="0"/>
                        <a:t>Àmbit tecnològic</a:t>
                      </a:r>
                    </a:p>
                  </a:txBody>
                  <a:tcPr marT="36000" marB="3600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endParaRPr lang="ca-ES"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endParaRPr lang="ca-ES"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endParaRPr lang="ca-ES"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r>
              <a:tr h="273144">
                <a:tc>
                  <a:txBody>
                    <a:bodyPr/>
                    <a:lstStyle/>
                    <a:p>
                      <a:r>
                        <a:rPr lang="ca-ES" sz="1200" kern="0" dirty="0" smtClean="0"/>
                        <a:t>Suport informàtic accessible</a:t>
                      </a:r>
                      <a:endParaRPr lang="ca-ES" sz="1200" dirty="0"/>
                    </a:p>
                  </a:txBody>
                  <a:tcPr marT="36000" marB="36000" anchor="ctr">
                    <a:lnB w="12700" cap="flat" cmpd="sng" algn="ctr">
                      <a:solidFill>
                        <a:schemeClr val="tx1"/>
                      </a:solidFill>
                      <a:prstDash val="solid"/>
                      <a:round/>
                      <a:headEnd type="none" w="med" len="med"/>
                      <a:tailEnd type="none" w="med" len="med"/>
                    </a:lnB>
                  </a:tcPr>
                </a:tc>
                <a:tc>
                  <a:txBody>
                    <a:bodyPr/>
                    <a:lstStyle/>
                    <a:p>
                      <a:endParaRPr lang="ca-ES" dirty="0"/>
                    </a:p>
                  </a:txBody>
                  <a:tcPr>
                    <a:lnB w="12700" cap="flat" cmpd="sng" algn="ctr">
                      <a:solidFill>
                        <a:schemeClr val="tx1"/>
                      </a:solidFill>
                      <a:prstDash val="solid"/>
                      <a:round/>
                      <a:headEnd type="none" w="med" len="med"/>
                      <a:tailEnd type="none" w="med" len="med"/>
                    </a:lnB>
                  </a:tcPr>
                </a:tc>
                <a:tc>
                  <a:txBody>
                    <a:bodyPr/>
                    <a:lstStyle/>
                    <a:p>
                      <a:endParaRPr lang="ca-ES" dirty="0"/>
                    </a:p>
                  </a:txBody>
                  <a:tcPr>
                    <a:lnB w="12700" cap="flat" cmpd="sng" algn="ctr">
                      <a:solidFill>
                        <a:schemeClr val="tx1"/>
                      </a:solidFill>
                      <a:prstDash val="solid"/>
                      <a:round/>
                      <a:headEnd type="none" w="med" len="med"/>
                      <a:tailEnd type="none" w="med" len="med"/>
                    </a:lnB>
                  </a:tcPr>
                </a:tc>
                <a:tc>
                  <a:txBody>
                    <a:bodyPr/>
                    <a:lstStyle/>
                    <a:p>
                      <a:endParaRPr lang="ca-ES" dirty="0"/>
                    </a:p>
                  </a:txBody>
                  <a:tcPr>
                    <a:lnB w="12700" cap="flat" cmpd="sng" algn="ctr">
                      <a:solidFill>
                        <a:schemeClr val="tx1"/>
                      </a:solidFill>
                      <a:prstDash val="solid"/>
                      <a:round/>
                      <a:headEnd type="none" w="med" len="med"/>
                      <a:tailEnd type="none" w="med" len="med"/>
                    </a:lnB>
                  </a:tcPr>
                </a:tc>
              </a:tr>
              <a:tr h="214848">
                <a:tc>
                  <a:txBody>
                    <a:bodyPr/>
                    <a:lstStyle/>
                    <a:p>
                      <a:r>
                        <a:rPr lang="ca-ES" sz="1200" kern="0" dirty="0" smtClean="0"/>
                        <a:t>Escàner</a:t>
                      </a:r>
                      <a:endParaRPr lang="ca-ES" sz="1200" dirty="0"/>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200" kern="0" dirty="0" smtClean="0"/>
                        <a:t>Eines signatura</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2272">
                <a:tc>
                  <a:txBody>
                    <a:bodyPr/>
                    <a:lstStyle/>
                    <a:p>
                      <a:r>
                        <a:rPr lang="ca-ES" sz="1200" kern="0" dirty="0" smtClean="0"/>
                        <a:t>Verificació </a:t>
                      </a:r>
                      <a:r>
                        <a:rPr lang="ca-ES" sz="1200" kern="0" dirty="0" smtClean="0"/>
                        <a:t>signatura</a:t>
                      </a:r>
                      <a:r>
                        <a:rPr lang="ca-ES" sz="1200" kern="0" baseline="0" dirty="0" smtClean="0"/>
                        <a:t> s</a:t>
                      </a:r>
                      <a:r>
                        <a:rPr lang="ca-ES" sz="1200" kern="0" dirty="0" smtClean="0"/>
                        <a:t>uperada </a:t>
                      </a:r>
                      <a:endParaRPr lang="ca-ES" sz="1200" dirty="0"/>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200" kern="0" dirty="0" smtClean="0"/>
                        <a:t>Segell d’òrgan</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69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200" kern="0" dirty="0" smtClean="0"/>
                        <a:t>Eines </a:t>
                      </a:r>
                      <a:r>
                        <a:rPr lang="ca-ES" sz="1200" kern="0" dirty="0" err="1" smtClean="0"/>
                        <a:t>AOC</a:t>
                      </a:r>
                      <a:r>
                        <a:rPr lang="ca-ES" sz="1200" kern="0" dirty="0" smtClean="0"/>
                        <a:t> </a:t>
                      </a:r>
                      <a:r>
                        <a:rPr lang="ca-ES" sz="1200" kern="1200" baseline="0" dirty="0" smtClean="0"/>
                        <a:t> </a:t>
                      </a:r>
                      <a:r>
                        <a:rPr lang="ca-ES" sz="1200" kern="0" dirty="0" smtClean="0"/>
                        <a:t>(e-</a:t>
                      </a:r>
                      <a:r>
                        <a:rPr lang="ca-ES" sz="1200" kern="0" dirty="0" err="1" smtClean="0"/>
                        <a:t>TRAM,e</a:t>
                      </a:r>
                      <a:r>
                        <a:rPr lang="ca-ES" sz="1200" kern="0" dirty="0" smtClean="0"/>
                        <a:t>-</a:t>
                      </a:r>
                      <a:r>
                        <a:rPr lang="ca-ES" sz="1200" kern="0" dirty="0" err="1" smtClean="0"/>
                        <a:t>NOTUM</a:t>
                      </a:r>
                      <a:r>
                        <a:rPr lang="ca-ES" sz="1200" kern="0" dirty="0" smtClean="0"/>
                        <a:t>,, </a:t>
                      </a:r>
                      <a:r>
                        <a:rPr lang="ca-ES" sz="1200" kern="0" dirty="0" smtClean="0"/>
                        <a:t>e-</a:t>
                      </a:r>
                      <a:r>
                        <a:rPr lang="ca-ES" sz="1200" kern="0" dirty="0" err="1" smtClean="0"/>
                        <a:t>FACT</a:t>
                      </a:r>
                      <a:r>
                        <a:rPr lang="ca-ES" sz="1200" kern="0" dirty="0" smtClean="0"/>
                        <a:t>, </a:t>
                      </a:r>
                      <a:r>
                        <a:rPr lang="ca-ES" sz="1200" kern="0" dirty="0" smtClean="0"/>
                        <a:t>e-TAULER, i-ARXIU)</a:t>
                      </a:r>
                      <a:endParaRPr lang="ca-ES" sz="1200" kern="0" dirty="0" smtClean="0"/>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408">
                <a:tc>
                  <a:txBody>
                    <a:bodyPr/>
                    <a:lstStyle/>
                    <a:p>
                      <a:r>
                        <a:rPr lang="ca-ES" sz="1200" kern="0" dirty="0" smtClean="0"/>
                        <a:t>Integració</a:t>
                      </a:r>
                      <a:r>
                        <a:rPr lang="ca-ES" sz="1200" kern="0" baseline="0" dirty="0" smtClean="0"/>
                        <a:t> e</a:t>
                      </a:r>
                      <a:r>
                        <a:rPr lang="ca-ES" sz="1200" kern="0" dirty="0" smtClean="0"/>
                        <a:t>ines </a:t>
                      </a:r>
                      <a:r>
                        <a:rPr lang="ca-ES" sz="1200" kern="0" dirty="0" err="1" smtClean="0"/>
                        <a:t>AOC</a:t>
                      </a:r>
                      <a:r>
                        <a:rPr lang="ca-ES" sz="1200" kern="0" dirty="0" smtClean="0"/>
                        <a:t> </a:t>
                      </a:r>
                      <a:endParaRPr lang="ca-ES" sz="1200" dirty="0"/>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200" kern="0" dirty="0" smtClean="0"/>
                        <a:t>Servidor compartit</a:t>
                      </a:r>
                    </a:p>
                  </a:txBody>
                  <a:tcPr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ca-E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a-ES" sz="1200" kern="0" dirty="0" smtClean="0"/>
                        <a:t>Connectivitat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ca-ES" sz="1200" kern="0" dirty="0" smtClean="0"/>
                    </a:p>
                  </a:txBody>
                  <a:tcPr marT="36000" marB="36000" anchor="ctr">
                    <a:lnT w="12700" cap="flat" cmpd="sng" algn="ctr">
                      <a:solidFill>
                        <a:schemeClr val="tx1"/>
                      </a:solidFill>
                      <a:prstDash val="solid"/>
                      <a:round/>
                      <a:headEnd type="none" w="med" len="med"/>
                      <a:tailEnd type="none" w="med" len="med"/>
                    </a:lnT>
                  </a:tcPr>
                </a:tc>
                <a:tc>
                  <a:txBody>
                    <a:bodyPr/>
                    <a:lstStyle/>
                    <a:p>
                      <a:endParaRPr lang="ca-ES" dirty="0"/>
                    </a:p>
                  </a:txBody>
                  <a:tcPr>
                    <a:lnT w="12700" cap="flat" cmpd="sng" algn="ctr">
                      <a:solidFill>
                        <a:schemeClr val="tx1"/>
                      </a:solidFill>
                      <a:prstDash val="solid"/>
                      <a:round/>
                      <a:headEnd type="none" w="med" len="med"/>
                      <a:tailEnd type="none" w="med" len="med"/>
                    </a:lnT>
                  </a:tcPr>
                </a:tc>
                <a:tc>
                  <a:txBody>
                    <a:bodyPr/>
                    <a:lstStyle/>
                    <a:p>
                      <a:endParaRPr lang="ca-ES" dirty="0"/>
                    </a:p>
                  </a:txBody>
                  <a:tcPr>
                    <a:lnT w="12700" cap="flat" cmpd="sng" algn="ctr">
                      <a:solidFill>
                        <a:schemeClr val="tx1"/>
                      </a:solidFill>
                      <a:prstDash val="solid"/>
                      <a:round/>
                      <a:headEnd type="none" w="med" len="med"/>
                      <a:tailEnd type="none" w="med" len="med"/>
                    </a:lnT>
                  </a:tcPr>
                </a:tc>
                <a:tc>
                  <a:txBody>
                    <a:bodyPr/>
                    <a:lstStyle/>
                    <a:p>
                      <a:endParaRPr lang="ca-ES" dirty="0"/>
                    </a:p>
                  </a:txBody>
                  <a:tcPr>
                    <a:lnT w="12700" cap="flat" cmpd="sng" algn="ctr">
                      <a:solidFill>
                        <a:schemeClr val="tx1"/>
                      </a:solidFill>
                      <a:prstDash val="solid"/>
                      <a:round/>
                      <a:headEnd type="none" w="med" len="med"/>
                      <a:tailEnd type="none" w="med" len="med"/>
                    </a:lnT>
                  </a:tcPr>
                </a:tc>
              </a:tr>
            </a:tbl>
          </a:graphicData>
        </a:graphic>
      </p:graphicFrame>
      <p:sp>
        <p:nvSpPr>
          <p:cNvPr id="19" name="Oval 48"/>
          <p:cNvSpPr>
            <a:spLocks noChangeArrowheads="1"/>
          </p:cNvSpPr>
          <p:nvPr/>
        </p:nvSpPr>
        <p:spPr bwMode="auto">
          <a:xfrm>
            <a:off x="4518418" y="1550378"/>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1" name="Oval 48"/>
          <p:cNvSpPr>
            <a:spLocks noChangeArrowheads="1"/>
          </p:cNvSpPr>
          <p:nvPr/>
        </p:nvSpPr>
        <p:spPr bwMode="auto">
          <a:xfrm>
            <a:off x="4518418" y="1913257"/>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2" name="Oval 48"/>
          <p:cNvSpPr>
            <a:spLocks noChangeArrowheads="1"/>
          </p:cNvSpPr>
          <p:nvPr/>
        </p:nvSpPr>
        <p:spPr bwMode="auto">
          <a:xfrm>
            <a:off x="4518418" y="2276136"/>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3" name="Oval 48"/>
          <p:cNvSpPr>
            <a:spLocks noChangeArrowheads="1"/>
          </p:cNvSpPr>
          <p:nvPr/>
        </p:nvSpPr>
        <p:spPr bwMode="auto">
          <a:xfrm>
            <a:off x="4518418" y="2639015"/>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5" name="Oval 47"/>
          <p:cNvSpPr>
            <a:spLocks noChangeArrowheads="1"/>
          </p:cNvSpPr>
          <p:nvPr/>
        </p:nvSpPr>
        <p:spPr bwMode="auto">
          <a:xfrm>
            <a:off x="5138194" y="3001892"/>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7" name="Oval 48"/>
          <p:cNvSpPr>
            <a:spLocks noChangeArrowheads="1"/>
          </p:cNvSpPr>
          <p:nvPr/>
        </p:nvSpPr>
        <p:spPr bwMode="auto">
          <a:xfrm>
            <a:off x="4518418" y="4099487"/>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8" name="Oval 48"/>
          <p:cNvSpPr>
            <a:spLocks noChangeArrowheads="1"/>
          </p:cNvSpPr>
          <p:nvPr/>
        </p:nvSpPr>
        <p:spPr bwMode="auto">
          <a:xfrm>
            <a:off x="4518418" y="4466655"/>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29" name="Oval 48"/>
          <p:cNvSpPr>
            <a:spLocks noChangeArrowheads="1"/>
          </p:cNvSpPr>
          <p:nvPr/>
        </p:nvSpPr>
        <p:spPr bwMode="auto">
          <a:xfrm>
            <a:off x="4518418" y="4833823"/>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37" name="Oval 48"/>
          <p:cNvSpPr>
            <a:spLocks noChangeArrowheads="1"/>
          </p:cNvSpPr>
          <p:nvPr/>
        </p:nvSpPr>
        <p:spPr bwMode="auto">
          <a:xfrm>
            <a:off x="4518418" y="8123137"/>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38" name="Oval 48"/>
          <p:cNvSpPr>
            <a:spLocks noChangeArrowheads="1"/>
          </p:cNvSpPr>
          <p:nvPr/>
        </p:nvSpPr>
        <p:spPr bwMode="auto">
          <a:xfrm>
            <a:off x="4518418" y="8489522"/>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grpSp>
        <p:nvGrpSpPr>
          <p:cNvPr id="4" name="Agrupa 3"/>
          <p:cNvGrpSpPr/>
          <p:nvPr/>
        </p:nvGrpSpPr>
        <p:grpSpPr>
          <a:xfrm>
            <a:off x="4518418" y="1197024"/>
            <a:ext cx="288000" cy="288000"/>
            <a:chOff x="4653136" y="1197024"/>
            <a:chExt cx="288000" cy="288000"/>
          </a:xfrm>
        </p:grpSpPr>
        <p:sp>
          <p:nvSpPr>
            <p:cNvPr id="20"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3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40" name="Agrupa 39"/>
          <p:cNvGrpSpPr/>
          <p:nvPr/>
        </p:nvGrpSpPr>
        <p:grpSpPr>
          <a:xfrm>
            <a:off x="4518418" y="3736479"/>
            <a:ext cx="288000" cy="288000"/>
            <a:chOff x="4653136" y="1197024"/>
            <a:chExt cx="288000" cy="288000"/>
          </a:xfrm>
        </p:grpSpPr>
        <p:sp>
          <p:nvSpPr>
            <p:cNvPr id="41"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42"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43" name="Agrupa 42"/>
          <p:cNvGrpSpPr/>
          <p:nvPr/>
        </p:nvGrpSpPr>
        <p:grpSpPr>
          <a:xfrm>
            <a:off x="4518418" y="5924839"/>
            <a:ext cx="288000" cy="288000"/>
            <a:chOff x="4653136" y="1197024"/>
            <a:chExt cx="288000" cy="288000"/>
          </a:xfrm>
        </p:grpSpPr>
        <p:sp>
          <p:nvSpPr>
            <p:cNvPr id="44"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45"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46" name="Agrupa 45"/>
          <p:cNvGrpSpPr/>
          <p:nvPr/>
        </p:nvGrpSpPr>
        <p:grpSpPr>
          <a:xfrm>
            <a:off x="4518418" y="6291222"/>
            <a:ext cx="288000" cy="288000"/>
            <a:chOff x="4653136" y="1197024"/>
            <a:chExt cx="288000" cy="288000"/>
          </a:xfrm>
        </p:grpSpPr>
        <p:sp>
          <p:nvSpPr>
            <p:cNvPr id="47"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48"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49" name="Agrupa 48"/>
          <p:cNvGrpSpPr/>
          <p:nvPr/>
        </p:nvGrpSpPr>
        <p:grpSpPr>
          <a:xfrm>
            <a:off x="4518418" y="6657605"/>
            <a:ext cx="288000" cy="288000"/>
            <a:chOff x="4653136" y="1197024"/>
            <a:chExt cx="288000" cy="288000"/>
          </a:xfrm>
        </p:grpSpPr>
        <p:sp>
          <p:nvSpPr>
            <p:cNvPr id="50"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51"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52" name="Agrupa 51"/>
          <p:cNvGrpSpPr/>
          <p:nvPr/>
        </p:nvGrpSpPr>
        <p:grpSpPr>
          <a:xfrm>
            <a:off x="4518418" y="7023988"/>
            <a:ext cx="288000" cy="288000"/>
            <a:chOff x="4653136" y="1197024"/>
            <a:chExt cx="288000" cy="288000"/>
          </a:xfrm>
        </p:grpSpPr>
        <p:sp>
          <p:nvSpPr>
            <p:cNvPr id="53"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54"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55" name="Agrupa 54"/>
          <p:cNvGrpSpPr/>
          <p:nvPr/>
        </p:nvGrpSpPr>
        <p:grpSpPr>
          <a:xfrm>
            <a:off x="4518418" y="7390371"/>
            <a:ext cx="288000" cy="288000"/>
            <a:chOff x="4653136" y="1197024"/>
            <a:chExt cx="288000" cy="288000"/>
          </a:xfrm>
        </p:grpSpPr>
        <p:sp>
          <p:nvSpPr>
            <p:cNvPr id="56"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57"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58" name="Agrupa 57"/>
          <p:cNvGrpSpPr/>
          <p:nvPr/>
        </p:nvGrpSpPr>
        <p:grpSpPr>
          <a:xfrm>
            <a:off x="4518418" y="7756754"/>
            <a:ext cx="288000" cy="288000"/>
            <a:chOff x="4653136" y="1197024"/>
            <a:chExt cx="288000" cy="288000"/>
          </a:xfrm>
        </p:grpSpPr>
        <p:sp>
          <p:nvSpPr>
            <p:cNvPr id="59"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6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pic>
        <p:nvPicPr>
          <p:cNvPr id="61" name="Graphic 3" descr="Thumbs Up Sign">
            <a:extLst>
              <a:ext uri="{FF2B5EF4-FFF2-40B4-BE49-F238E27FC236}">
                <a16:creationId xmlns:a16="http://schemas.microsoft.com/office/drawing/2014/main" xmlns="" id="{DE71191C-F468-459F-AAD8-AB54510B3D41}"/>
              </a:ext>
            </a:extLst>
          </p:cNvPr>
          <p:cNvPicPr>
            <a:picLocks noChangeAspect="1"/>
          </p:cNvPicPr>
          <p:nvPr/>
        </p:nvPicPr>
        <p:blipFill>
          <a:blip r:embed="rId54" cstate="print">
            <a:duotone>
              <a:prstClr val="black"/>
              <a:schemeClr val="accent3">
                <a:tint val="45000"/>
                <a:satMod val="400000"/>
              </a:schemeClr>
            </a:duotone>
            <a:extLst>
              <a:ext uri="{BEBA8EAE-BF5A-486C-A8C5-ECC9F3942E4B}">
                <a14:imgProps xmlns:a14="http://schemas.microsoft.com/office/drawing/2010/main">
                  <a14:imgLayer r:embed="rId55">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481824" y="771696"/>
            <a:ext cx="324594" cy="407243"/>
          </a:xfrm>
          <a:prstGeom prst="rect">
            <a:avLst/>
          </a:prstGeom>
          <a:effectLst>
            <a:outerShdw dist="38100" dir="2700000" algn="tl" rotWithShape="0">
              <a:prstClr val="black">
                <a:alpha val="40000"/>
              </a:prstClr>
            </a:outerShdw>
          </a:effectLst>
        </p:spPr>
      </p:pic>
      <p:pic>
        <p:nvPicPr>
          <p:cNvPr id="62" name="Graphic 25" descr="Warning">
            <a:extLst>
              <a:ext uri="{FF2B5EF4-FFF2-40B4-BE49-F238E27FC236}">
                <a16:creationId xmlns:a16="http://schemas.microsoft.com/office/drawing/2014/main" xmlns="" id="{EE27CFDA-583D-4AB2-9FC1-6FBBFE56CAC6}"/>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091453" y="771696"/>
            <a:ext cx="334741" cy="405961"/>
          </a:xfrm>
          <a:prstGeom prst="rect">
            <a:avLst/>
          </a:prstGeom>
          <a:effectLst>
            <a:outerShdw dist="38100" dir="2700000" algn="tl" rotWithShape="0">
              <a:prstClr val="black">
                <a:alpha val="40000"/>
              </a:prstClr>
            </a:outerShdw>
          </a:effectLst>
        </p:spPr>
      </p:pic>
      <p:pic>
        <p:nvPicPr>
          <p:cNvPr id="63" name="Graphic 10" descr="Raised Hand">
            <a:extLst>
              <a:ext uri="{FF2B5EF4-FFF2-40B4-BE49-F238E27FC236}">
                <a16:creationId xmlns:a16="http://schemas.microsoft.com/office/drawing/2014/main" xmlns="" id="{DE4CEC73-9F6E-4B01-B7D2-C27EBBBD923D}"/>
              </a:ext>
            </a:extLst>
          </p:cNvPr>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710678" y="771696"/>
            <a:ext cx="349066" cy="407243"/>
          </a:xfrm>
          <a:prstGeom prst="rect">
            <a:avLst/>
          </a:prstGeom>
        </p:spPr>
      </p:pic>
      <p:grpSp>
        <p:nvGrpSpPr>
          <p:cNvPr id="64" name="Agrupa 63"/>
          <p:cNvGrpSpPr/>
          <p:nvPr/>
        </p:nvGrpSpPr>
        <p:grpSpPr>
          <a:xfrm>
            <a:off x="253333" y="825149"/>
            <a:ext cx="360000" cy="360000"/>
            <a:chOff x="5748492" y="2802909"/>
            <a:chExt cx="360000" cy="360000"/>
          </a:xfrm>
        </p:grpSpPr>
        <p:sp>
          <p:nvSpPr>
            <p:cNvPr id="65"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5748492" y="2802909"/>
              <a:ext cx="360000" cy="360000"/>
            </a:xfrm>
            <a:prstGeom prst="ellipse">
              <a:avLst/>
            </a:prstGeom>
            <a:solidFill>
              <a:srgbClr val="00B0F0"/>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66" name="Graphic 100" descr="Users">
              <a:extLst>
                <a:ext uri="{FF2B5EF4-FFF2-40B4-BE49-F238E27FC236}">
                  <a16:creationId xmlns="" xmlns:a16="http://schemas.microsoft.com/office/drawing/2014/main" xmlns:lc="http://schemas.openxmlformats.org/drawingml/2006/lockedCanvas" id="{1196CA84-AAE9-4098-8779-851942947C28}"/>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9"/>
                </a:ext>
              </a:extLst>
            </a:blip>
            <a:stretch>
              <a:fillRect/>
            </a:stretch>
          </p:blipFill>
          <p:spPr>
            <a:xfrm>
              <a:off x="5796492" y="2850846"/>
              <a:ext cx="264000" cy="264000"/>
            </a:xfrm>
            <a:prstGeom prst="rect">
              <a:avLst/>
            </a:prstGeom>
          </p:spPr>
        </p:pic>
      </p:grpSp>
      <p:grpSp>
        <p:nvGrpSpPr>
          <p:cNvPr id="67" name="Agrupa 66"/>
          <p:cNvGrpSpPr/>
          <p:nvPr/>
        </p:nvGrpSpPr>
        <p:grpSpPr>
          <a:xfrm>
            <a:off x="267608" y="5172639"/>
            <a:ext cx="360000" cy="360000"/>
            <a:chOff x="5748492" y="3679181"/>
            <a:chExt cx="360000" cy="360000"/>
          </a:xfrm>
        </p:grpSpPr>
        <p:sp>
          <p:nvSpPr>
            <p:cNvPr id="68"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5748492" y="3679181"/>
              <a:ext cx="360000" cy="360000"/>
            </a:xfrm>
            <a:prstGeom prst="ellipse">
              <a:avLst/>
            </a:prstGeom>
            <a:solidFill>
              <a:schemeClr val="tx2"/>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69" name="Graphic 44" descr="Tools">
              <a:extLst>
                <a:ext uri="{FF2B5EF4-FFF2-40B4-BE49-F238E27FC236}">
                  <a16:creationId xmlns="" xmlns:a16="http://schemas.microsoft.com/office/drawing/2014/main" xmlns:lc="http://schemas.openxmlformats.org/drawingml/2006/lockedCanvas" id="{D5E17527-00BD-4A70-81DC-AE230FDE3C36}"/>
                </a:ext>
              </a:extLst>
            </p:cNvPr>
            <p:cNvPicPr>
              <a:picLocks noChangeAspect="1"/>
            </p:cNvPicPr>
            <p:nvPr/>
          </p:nvPicPr>
          <p:blipFill>
            <a:blip r:embed="rId60"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61"/>
                </a:ext>
              </a:extLst>
            </a:blip>
            <a:stretch>
              <a:fillRect/>
            </a:stretch>
          </p:blipFill>
          <p:spPr>
            <a:xfrm>
              <a:off x="5796024" y="3726636"/>
              <a:ext cx="265091" cy="265091"/>
            </a:xfrm>
            <a:prstGeom prst="rect">
              <a:avLst/>
            </a:prstGeom>
          </p:spPr>
        </p:pic>
      </p:grpSp>
      <p:grpSp>
        <p:nvGrpSpPr>
          <p:cNvPr id="70" name="Agrupa 69"/>
          <p:cNvGrpSpPr/>
          <p:nvPr/>
        </p:nvGrpSpPr>
        <p:grpSpPr>
          <a:xfrm>
            <a:off x="253333" y="3337715"/>
            <a:ext cx="360000" cy="360000"/>
            <a:chOff x="5748492" y="3241045"/>
            <a:chExt cx="360000" cy="360000"/>
          </a:xfrm>
        </p:grpSpPr>
        <p:sp>
          <p:nvSpPr>
            <p:cNvPr id="71"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5748492" y="3241045"/>
              <a:ext cx="360000" cy="360000"/>
            </a:xfrm>
            <a:prstGeom prst="ellipse">
              <a:avLst/>
            </a:prstGeom>
            <a:solidFill>
              <a:schemeClr val="accent6"/>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72" name="Graphic 8" descr="Crawl">
              <a:extLst>
                <a:ext uri="{FF2B5EF4-FFF2-40B4-BE49-F238E27FC236}">
                  <a16:creationId xmlns="" xmlns:a16="http://schemas.microsoft.com/office/drawing/2014/main" xmlns:lc="http://schemas.openxmlformats.org/drawingml/2006/lockedCanvas" id="{8E183033-BDE5-4946-B51E-E154000E64F8}"/>
                </a:ext>
              </a:extLst>
            </p:cNvPr>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63"/>
                </a:ext>
              </a:extLst>
            </a:blip>
            <a:stretch>
              <a:fillRect/>
            </a:stretch>
          </p:blipFill>
          <p:spPr>
            <a:xfrm>
              <a:off x="5792201" y="3271181"/>
              <a:ext cx="265091" cy="265091"/>
            </a:xfrm>
            <a:prstGeom prst="rect">
              <a:avLst/>
            </a:prstGeom>
          </p:spPr>
        </p:pic>
      </p:grpSp>
      <p:sp>
        <p:nvSpPr>
          <p:cNvPr id="74" name="Oval 48"/>
          <p:cNvSpPr>
            <a:spLocks noChangeArrowheads="1"/>
          </p:cNvSpPr>
          <p:nvPr/>
        </p:nvSpPr>
        <p:spPr bwMode="auto">
          <a:xfrm>
            <a:off x="4518418" y="3001892"/>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grpSp>
        <p:nvGrpSpPr>
          <p:cNvPr id="5" name="Agrupa 4"/>
          <p:cNvGrpSpPr/>
          <p:nvPr/>
        </p:nvGrpSpPr>
        <p:grpSpPr>
          <a:xfrm>
            <a:off x="5138194" y="1197024"/>
            <a:ext cx="288000" cy="288000"/>
            <a:chOff x="5083187" y="1197024"/>
            <a:chExt cx="288000" cy="288000"/>
          </a:xfrm>
        </p:grpSpPr>
        <p:sp>
          <p:nvSpPr>
            <p:cNvPr id="76"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77"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78" name="Agrupa 77"/>
          <p:cNvGrpSpPr/>
          <p:nvPr/>
        </p:nvGrpSpPr>
        <p:grpSpPr>
          <a:xfrm>
            <a:off x="5138194" y="3736479"/>
            <a:ext cx="288000" cy="288000"/>
            <a:chOff x="5083187" y="1197024"/>
            <a:chExt cx="288000" cy="288000"/>
          </a:xfrm>
        </p:grpSpPr>
        <p:sp>
          <p:nvSpPr>
            <p:cNvPr id="79"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8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sp>
        <p:nvSpPr>
          <p:cNvPr id="81" name="Oval 47"/>
          <p:cNvSpPr>
            <a:spLocks noChangeArrowheads="1"/>
          </p:cNvSpPr>
          <p:nvPr/>
        </p:nvSpPr>
        <p:spPr bwMode="auto">
          <a:xfrm>
            <a:off x="5138194" y="2639015"/>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82" name="Oval 47"/>
          <p:cNvSpPr>
            <a:spLocks noChangeArrowheads="1"/>
          </p:cNvSpPr>
          <p:nvPr/>
        </p:nvSpPr>
        <p:spPr bwMode="auto">
          <a:xfrm>
            <a:off x="5138194" y="2276136"/>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83" name="Oval 47"/>
          <p:cNvSpPr>
            <a:spLocks noChangeArrowheads="1"/>
          </p:cNvSpPr>
          <p:nvPr/>
        </p:nvSpPr>
        <p:spPr bwMode="auto">
          <a:xfrm>
            <a:off x="5138194" y="1913257"/>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84" name="Oval 47"/>
          <p:cNvSpPr>
            <a:spLocks noChangeArrowheads="1"/>
          </p:cNvSpPr>
          <p:nvPr/>
        </p:nvSpPr>
        <p:spPr bwMode="auto">
          <a:xfrm>
            <a:off x="5138194" y="1550378"/>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85" name="Oval 47"/>
          <p:cNvSpPr>
            <a:spLocks noChangeArrowheads="1"/>
          </p:cNvSpPr>
          <p:nvPr/>
        </p:nvSpPr>
        <p:spPr bwMode="auto">
          <a:xfrm>
            <a:off x="5138194" y="4099487"/>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86" name="Oval 47"/>
          <p:cNvSpPr>
            <a:spLocks noChangeArrowheads="1"/>
          </p:cNvSpPr>
          <p:nvPr/>
        </p:nvSpPr>
        <p:spPr bwMode="auto">
          <a:xfrm>
            <a:off x="5138194" y="4466655"/>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87" name="Oval 47"/>
          <p:cNvSpPr>
            <a:spLocks noChangeArrowheads="1"/>
          </p:cNvSpPr>
          <p:nvPr/>
        </p:nvSpPr>
        <p:spPr bwMode="auto">
          <a:xfrm>
            <a:off x="5138194" y="4833823"/>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93" name="Oval 47"/>
          <p:cNvSpPr>
            <a:spLocks noChangeArrowheads="1"/>
          </p:cNvSpPr>
          <p:nvPr/>
        </p:nvSpPr>
        <p:spPr bwMode="auto">
          <a:xfrm>
            <a:off x="5138194" y="8123137"/>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94" name="Oval 47"/>
          <p:cNvSpPr>
            <a:spLocks noChangeArrowheads="1"/>
          </p:cNvSpPr>
          <p:nvPr/>
        </p:nvSpPr>
        <p:spPr bwMode="auto">
          <a:xfrm>
            <a:off x="5138194" y="8489522"/>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grpSp>
        <p:nvGrpSpPr>
          <p:cNvPr id="95" name="Agrupa 94"/>
          <p:cNvGrpSpPr/>
          <p:nvPr/>
        </p:nvGrpSpPr>
        <p:grpSpPr>
          <a:xfrm>
            <a:off x="5138194" y="5924839"/>
            <a:ext cx="288000" cy="288000"/>
            <a:chOff x="5083187" y="1197024"/>
            <a:chExt cx="288000" cy="288000"/>
          </a:xfrm>
        </p:grpSpPr>
        <p:sp>
          <p:nvSpPr>
            <p:cNvPr id="96"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97"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98" name="Agrupa 97"/>
          <p:cNvGrpSpPr/>
          <p:nvPr/>
        </p:nvGrpSpPr>
        <p:grpSpPr>
          <a:xfrm>
            <a:off x="5138194" y="6291222"/>
            <a:ext cx="288000" cy="288000"/>
            <a:chOff x="5083187" y="1197024"/>
            <a:chExt cx="288000" cy="288000"/>
          </a:xfrm>
        </p:grpSpPr>
        <p:sp>
          <p:nvSpPr>
            <p:cNvPr id="99"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0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101" name="Agrupa 100"/>
          <p:cNvGrpSpPr/>
          <p:nvPr/>
        </p:nvGrpSpPr>
        <p:grpSpPr>
          <a:xfrm>
            <a:off x="5138194" y="6657605"/>
            <a:ext cx="288000" cy="288000"/>
            <a:chOff x="5083187" y="1197024"/>
            <a:chExt cx="288000" cy="288000"/>
          </a:xfrm>
        </p:grpSpPr>
        <p:sp>
          <p:nvSpPr>
            <p:cNvPr id="102"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03"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104" name="Agrupa 103"/>
          <p:cNvGrpSpPr/>
          <p:nvPr/>
        </p:nvGrpSpPr>
        <p:grpSpPr>
          <a:xfrm>
            <a:off x="5138194" y="7023988"/>
            <a:ext cx="288000" cy="288000"/>
            <a:chOff x="5083187" y="1197024"/>
            <a:chExt cx="288000" cy="288000"/>
          </a:xfrm>
        </p:grpSpPr>
        <p:sp>
          <p:nvSpPr>
            <p:cNvPr id="105"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06"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107" name="Agrupa 106"/>
          <p:cNvGrpSpPr/>
          <p:nvPr/>
        </p:nvGrpSpPr>
        <p:grpSpPr>
          <a:xfrm>
            <a:off x="5138194" y="7390371"/>
            <a:ext cx="288000" cy="288000"/>
            <a:chOff x="5083187" y="1197024"/>
            <a:chExt cx="288000" cy="288000"/>
          </a:xfrm>
        </p:grpSpPr>
        <p:sp>
          <p:nvSpPr>
            <p:cNvPr id="108"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0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110" name="Agrupa 109"/>
          <p:cNvGrpSpPr/>
          <p:nvPr/>
        </p:nvGrpSpPr>
        <p:grpSpPr>
          <a:xfrm>
            <a:off x="5138194" y="7756754"/>
            <a:ext cx="288000" cy="288000"/>
            <a:chOff x="5083187" y="1197024"/>
            <a:chExt cx="288000" cy="288000"/>
          </a:xfrm>
        </p:grpSpPr>
        <p:sp>
          <p:nvSpPr>
            <p:cNvPr id="111"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12"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9" name="Agrupa 8"/>
          <p:cNvGrpSpPr/>
          <p:nvPr/>
        </p:nvGrpSpPr>
        <p:grpSpPr>
          <a:xfrm>
            <a:off x="5733256" y="1197024"/>
            <a:ext cx="288000" cy="288000"/>
            <a:chOff x="5757970" y="1185498"/>
            <a:chExt cx="288000" cy="288000"/>
          </a:xfrm>
        </p:grpSpPr>
        <p:sp>
          <p:nvSpPr>
            <p:cNvPr id="115"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16"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17" name="Agrupa 116"/>
          <p:cNvGrpSpPr/>
          <p:nvPr/>
        </p:nvGrpSpPr>
        <p:grpSpPr>
          <a:xfrm>
            <a:off x="5733256" y="3737212"/>
            <a:ext cx="288000" cy="288000"/>
            <a:chOff x="5757970" y="1185498"/>
            <a:chExt cx="288000" cy="288000"/>
          </a:xfrm>
        </p:grpSpPr>
        <p:sp>
          <p:nvSpPr>
            <p:cNvPr id="118"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1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20" name="Agrupa 119"/>
          <p:cNvGrpSpPr/>
          <p:nvPr/>
        </p:nvGrpSpPr>
        <p:grpSpPr>
          <a:xfrm>
            <a:off x="5733256" y="5924839"/>
            <a:ext cx="288000" cy="288000"/>
            <a:chOff x="5757970" y="1185498"/>
            <a:chExt cx="288000" cy="288000"/>
          </a:xfrm>
        </p:grpSpPr>
        <p:sp>
          <p:nvSpPr>
            <p:cNvPr id="121"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22"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23" name="Agrupa 122"/>
          <p:cNvGrpSpPr/>
          <p:nvPr/>
        </p:nvGrpSpPr>
        <p:grpSpPr>
          <a:xfrm>
            <a:off x="5733256" y="6291222"/>
            <a:ext cx="288000" cy="288000"/>
            <a:chOff x="5757970" y="1185498"/>
            <a:chExt cx="288000" cy="288000"/>
          </a:xfrm>
        </p:grpSpPr>
        <p:sp>
          <p:nvSpPr>
            <p:cNvPr id="124"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25"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26" name="Agrupa 125"/>
          <p:cNvGrpSpPr/>
          <p:nvPr/>
        </p:nvGrpSpPr>
        <p:grpSpPr>
          <a:xfrm>
            <a:off x="5733256" y="6657605"/>
            <a:ext cx="288000" cy="288000"/>
            <a:chOff x="5757970" y="1185498"/>
            <a:chExt cx="288000" cy="288000"/>
          </a:xfrm>
        </p:grpSpPr>
        <p:sp>
          <p:nvSpPr>
            <p:cNvPr id="127"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28"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29" name="Agrupa 128"/>
          <p:cNvGrpSpPr/>
          <p:nvPr/>
        </p:nvGrpSpPr>
        <p:grpSpPr>
          <a:xfrm>
            <a:off x="5733256" y="7023988"/>
            <a:ext cx="288000" cy="288000"/>
            <a:chOff x="5757970" y="1185498"/>
            <a:chExt cx="288000" cy="288000"/>
          </a:xfrm>
        </p:grpSpPr>
        <p:sp>
          <p:nvSpPr>
            <p:cNvPr id="130"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31"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32" name="Agrupa 131"/>
          <p:cNvGrpSpPr/>
          <p:nvPr/>
        </p:nvGrpSpPr>
        <p:grpSpPr>
          <a:xfrm>
            <a:off x="5733256" y="7390371"/>
            <a:ext cx="288000" cy="288000"/>
            <a:chOff x="5757970" y="1185498"/>
            <a:chExt cx="288000" cy="288000"/>
          </a:xfrm>
        </p:grpSpPr>
        <p:sp>
          <p:nvSpPr>
            <p:cNvPr id="133"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34"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grpSp>
        <p:nvGrpSpPr>
          <p:cNvPr id="135" name="Agrupa 134"/>
          <p:cNvGrpSpPr/>
          <p:nvPr/>
        </p:nvGrpSpPr>
        <p:grpSpPr>
          <a:xfrm>
            <a:off x="5733256" y="7756754"/>
            <a:ext cx="288000" cy="288000"/>
            <a:chOff x="5757970" y="1185498"/>
            <a:chExt cx="288000" cy="288000"/>
          </a:xfrm>
        </p:grpSpPr>
        <p:sp>
          <p:nvSpPr>
            <p:cNvPr id="136"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37"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sp>
        <p:nvSpPr>
          <p:cNvPr id="142" name="Oval 47"/>
          <p:cNvSpPr>
            <a:spLocks noChangeArrowheads="1"/>
          </p:cNvSpPr>
          <p:nvPr/>
        </p:nvSpPr>
        <p:spPr bwMode="auto">
          <a:xfrm>
            <a:off x="5733256" y="4099487"/>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3" name="Oval 47"/>
          <p:cNvSpPr>
            <a:spLocks noChangeArrowheads="1"/>
          </p:cNvSpPr>
          <p:nvPr/>
        </p:nvSpPr>
        <p:spPr bwMode="auto">
          <a:xfrm>
            <a:off x="5733256" y="4466655"/>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4" name="Oval 47"/>
          <p:cNvSpPr>
            <a:spLocks noChangeArrowheads="1"/>
          </p:cNvSpPr>
          <p:nvPr/>
        </p:nvSpPr>
        <p:spPr bwMode="auto">
          <a:xfrm>
            <a:off x="5733256" y="4833823"/>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5" name="Oval 47"/>
          <p:cNvSpPr>
            <a:spLocks noChangeArrowheads="1"/>
          </p:cNvSpPr>
          <p:nvPr/>
        </p:nvSpPr>
        <p:spPr bwMode="auto">
          <a:xfrm>
            <a:off x="5733256" y="8123137"/>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6" name="Oval 47"/>
          <p:cNvSpPr>
            <a:spLocks noChangeArrowheads="1"/>
          </p:cNvSpPr>
          <p:nvPr/>
        </p:nvSpPr>
        <p:spPr bwMode="auto">
          <a:xfrm>
            <a:off x="5733256" y="8489522"/>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7" name="Oval 47"/>
          <p:cNvSpPr>
            <a:spLocks noChangeArrowheads="1"/>
          </p:cNvSpPr>
          <p:nvPr/>
        </p:nvSpPr>
        <p:spPr bwMode="auto">
          <a:xfrm>
            <a:off x="5733256" y="3001892"/>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8" name="Oval 47"/>
          <p:cNvSpPr>
            <a:spLocks noChangeArrowheads="1"/>
          </p:cNvSpPr>
          <p:nvPr/>
        </p:nvSpPr>
        <p:spPr bwMode="auto">
          <a:xfrm>
            <a:off x="5733256" y="2639015"/>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49" name="Oval 47"/>
          <p:cNvSpPr>
            <a:spLocks noChangeArrowheads="1"/>
          </p:cNvSpPr>
          <p:nvPr/>
        </p:nvSpPr>
        <p:spPr bwMode="auto">
          <a:xfrm>
            <a:off x="5733256" y="2276136"/>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50" name="Oval 47"/>
          <p:cNvSpPr>
            <a:spLocks noChangeArrowheads="1"/>
          </p:cNvSpPr>
          <p:nvPr/>
        </p:nvSpPr>
        <p:spPr bwMode="auto">
          <a:xfrm>
            <a:off x="5733256" y="1913257"/>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sp>
        <p:nvSpPr>
          <p:cNvPr id="151" name="Oval 47"/>
          <p:cNvSpPr>
            <a:spLocks noChangeArrowheads="1"/>
          </p:cNvSpPr>
          <p:nvPr/>
        </p:nvSpPr>
        <p:spPr bwMode="auto">
          <a:xfrm>
            <a:off x="5733256" y="155037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grpSp>
        <p:nvGrpSpPr>
          <p:cNvPr id="138" name="Agrupa 137"/>
          <p:cNvGrpSpPr/>
          <p:nvPr/>
        </p:nvGrpSpPr>
        <p:grpSpPr>
          <a:xfrm>
            <a:off x="4514343" y="5580144"/>
            <a:ext cx="288000" cy="288000"/>
            <a:chOff x="4653136" y="1197024"/>
            <a:chExt cx="288000" cy="288000"/>
          </a:xfrm>
        </p:grpSpPr>
        <p:sp>
          <p:nvSpPr>
            <p:cNvPr id="139" name="Oval 48"/>
            <p:cNvSpPr>
              <a:spLocks noChangeArrowheads="1"/>
            </p:cNvSpPr>
            <p:nvPr/>
          </p:nvSpPr>
          <p:spPr bwMode="auto">
            <a:xfrm>
              <a:off x="4653136" y="1197024"/>
              <a:ext cx="288000" cy="288000"/>
            </a:xfrm>
            <a:prstGeom prst="ellipse">
              <a:avLst/>
            </a:prstGeom>
            <a:solidFill>
              <a:schemeClr val="accent3">
                <a:lumMod val="75000"/>
              </a:schemeClr>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4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673560" y="1197024"/>
              <a:ext cx="239002" cy="257196"/>
            </a:xfrm>
            <a:prstGeom prst="rect">
              <a:avLst/>
            </a:prstGeom>
          </p:spPr>
        </p:pic>
      </p:grpSp>
      <p:grpSp>
        <p:nvGrpSpPr>
          <p:cNvPr id="141" name="Agrupa 140"/>
          <p:cNvGrpSpPr/>
          <p:nvPr/>
        </p:nvGrpSpPr>
        <p:grpSpPr>
          <a:xfrm>
            <a:off x="5123413" y="5580144"/>
            <a:ext cx="288000" cy="288000"/>
            <a:chOff x="5083187" y="1197024"/>
            <a:chExt cx="288000" cy="288000"/>
          </a:xfrm>
        </p:grpSpPr>
        <p:sp>
          <p:nvSpPr>
            <p:cNvPr id="152" name="Oval 48"/>
            <p:cNvSpPr>
              <a:spLocks noChangeArrowheads="1"/>
            </p:cNvSpPr>
            <p:nvPr/>
          </p:nvSpPr>
          <p:spPr bwMode="auto">
            <a:xfrm>
              <a:off x="5083187" y="1197024"/>
              <a:ext cx="288000" cy="288000"/>
            </a:xfrm>
            <a:prstGeom prst="ellipse">
              <a:avLst/>
            </a:prstGeom>
            <a:solidFill>
              <a:schemeClr val="accent6"/>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53"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103611" y="1197024"/>
              <a:ext cx="239002" cy="257196"/>
            </a:xfrm>
            <a:prstGeom prst="rect">
              <a:avLst/>
            </a:prstGeom>
          </p:spPr>
        </p:pic>
      </p:grpSp>
      <p:grpSp>
        <p:nvGrpSpPr>
          <p:cNvPr id="154" name="Agrupa 153"/>
          <p:cNvGrpSpPr/>
          <p:nvPr/>
        </p:nvGrpSpPr>
        <p:grpSpPr>
          <a:xfrm>
            <a:off x="5728649" y="5562230"/>
            <a:ext cx="288000" cy="288000"/>
            <a:chOff x="5757970" y="1185498"/>
            <a:chExt cx="288000" cy="288000"/>
          </a:xfrm>
        </p:grpSpPr>
        <p:sp>
          <p:nvSpPr>
            <p:cNvPr id="155" name="Oval 48"/>
            <p:cNvSpPr>
              <a:spLocks noChangeArrowheads="1"/>
            </p:cNvSpPr>
            <p:nvPr/>
          </p:nvSpPr>
          <p:spPr bwMode="auto">
            <a:xfrm>
              <a:off x="5757970" y="1185498"/>
              <a:ext cx="288000" cy="288000"/>
            </a:xfrm>
            <a:prstGeom prst="ellipse">
              <a:avLst/>
            </a:prstGeom>
            <a:solidFill>
              <a:srgbClr val="C00000"/>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altLang="zh-CN" sz="1500" b="1" i="0" u="none" strike="noStrike" kern="0" cap="none" spc="0" normalizeH="0" baseline="0" dirty="0" smtClean="0">
                <a:ln>
                  <a:noFill/>
                </a:ln>
                <a:solidFill>
                  <a:prstClr val="white"/>
                </a:solidFill>
                <a:effectLst/>
                <a:uLnTx/>
                <a:uFillTx/>
                <a:ea typeface="Arial Unicode MS" panose="020B0604020202020204" pitchFamily="34" charset="-128"/>
              </a:endParaRPr>
            </a:p>
          </p:txBody>
        </p:sp>
        <p:pic>
          <p:nvPicPr>
            <p:cNvPr id="156"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5778394" y="1185498"/>
              <a:ext cx="239002" cy="257196"/>
            </a:xfrm>
            <a:prstGeom prst="rect">
              <a:avLst/>
            </a:prstGeom>
          </p:spPr>
        </p:pic>
      </p:grpSp>
      <p:pic>
        <p:nvPicPr>
          <p:cNvPr id="157" name="Imatge 156"/>
          <p:cNvPicPr>
            <a:picLocks noChangeAspect="1"/>
          </p:cNvPicPr>
          <p:nvPr/>
        </p:nvPicPr>
        <p:blipFill rotWithShape="1">
          <a:blip r:embed="rId64" cstate="print">
            <a:extLst>
              <a:ext uri="{28A0092B-C50C-407E-A947-70E740481C1C}">
                <a14:useLocalDpi xmlns:a14="http://schemas.microsoft.com/office/drawing/2010/main" val="0"/>
              </a:ext>
            </a:extLst>
          </a:blip>
          <a:srcRect l="59691" r="-1"/>
          <a:stretch/>
        </p:blipFill>
        <p:spPr>
          <a:xfrm>
            <a:off x="5411412" y="7407"/>
            <a:ext cx="1446587" cy="816992"/>
          </a:xfrm>
          <a:prstGeom prst="rect">
            <a:avLst/>
          </a:prstGeom>
        </p:spPr>
      </p:pic>
    </p:spTree>
    <p:extLst>
      <p:ext uri="{BB962C8B-B14F-4D97-AF65-F5344CB8AC3E}">
        <p14:creationId xmlns:p14="http://schemas.microsoft.com/office/powerpoint/2010/main" val="263955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27"/>
          <p:cNvGrpSpPr/>
          <p:nvPr/>
        </p:nvGrpSpPr>
        <p:grpSpPr>
          <a:xfrm>
            <a:off x="1395201" y="1429523"/>
            <a:ext cx="4935892" cy="550188"/>
            <a:chOff x="4481982" y="1250989"/>
            <a:chExt cx="5107041" cy="449852"/>
          </a:xfrm>
          <a:noFill/>
        </p:grpSpPr>
        <p:sp>
          <p:nvSpPr>
            <p:cNvPr id="138" name="TextBox 25"/>
            <p:cNvSpPr txBox="1"/>
            <p:nvPr/>
          </p:nvSpPr>
          <p:spPr>
            <a:xfrm>
              <a:off x="4481982" y="1250989"/>
              <a:ext cx="5107041" cy="276813"/>
            </a:xfrm>
            <a:prstGeom prst="rect">
              <a:avLst/>
            </a:prstGeom>
            <a:grpFill/>
          </p:spPr>
          <p:txBody>
            <a:bodyPr wrap="square" lIns="0" rtlCol="0" anchor="b">
              <a:spAutoFit/>
            </a:bodyPr>
            <a:lstStyle/>
            <a:p>
              <a:pPr lvl="0">
                <a:defRPr/>
              </a:pPr>
              <a:r>
                <a:rPr lang="ca-ES" sz="1600" b="1" kern="0" dirty="0" smtClean="0">
                  <a:solidFill>
                    <a:prstClr val="black"/>
                  </a:solidFill>
                </a:rPr>
                <a:t>Eina de registre existent</a:t>
              </a:r>
              <a:endParaRPr lang="ca-ES" sz="1600" b="1" kern="0" dirty="0">
                <a:solidFill>
                  <a:prstClr val="black"/>
                </a:solidFill>
              </a:endParaRPr>
            </a:p>
          </p:txBody>
        </p:sp>
        <p:sp>
          <p:nvSpPr>
            <p:cNvPr id="139" name="TextBox 26"/>
            <p:cNvSpPr txBox="1"/>
            <p:nvPr/>
          </p:nvSpPr>
          <p:spPr>
            <a:xfrm>
              <a:off x="4481982" y="1474358"/>
              <a:ext cx="4980312" cy="226483"/>
            </a:xfrm>
            <a:prstGeom prst="rect">
              <a:avLst/>
            </a:prstGeom>
            <a:grpFill/>
          </p:spPr>
          <p:txBody>
            <a:bodyPr wrap="square" lIns="0" rIns="0" rtlCol="0" anchor="t">
              <a:spAutoFit/>
            </a:bodyPr>
            <a:lstStyle/>
            <a:p>
              <a:pPr algn="just"/>
              <a:r>
                <a:rPr lang="ca-ES" sz="1200" dirty="0" smtClean="0"/>
                <a:t>Amb dades de ajuntament.......</a:t>
              </a:r>
              <a:endParaRPr lang="ca-ES" sz="1200" dirty="0"/>
            </a:p>
          </p:txBody>
        </p:sp>
      </p:grpSp>
      <p:grpSp>
        <p:nvGrpSpPr>
          <p:cNvPr id="140" name="Group 28"/>
          <p:cNvGrpSpPr/>
          <p:nvPr/>
        </p:nvGrpSpPr>
        <p:grpSpPr>
          <a:xfrm>
            <a:off x="1395201" y="2448510"/>
            <a:ext cx="4935893" cy="530021"/>
            <a:chOff x="4481981" y="1184702"/>
            <a:chExt cx="5107042" cy="537138"/>
          </a:xfrm>
          <a:solidFill>
            <a:schemeClr val="bg1"/>
          </a:solidFill>
        </p:grpSpPr>
        <p:sp>
          <p:nvSpPr>
            <p:cNvPr id="141" name="TextBox 29"/>
            <p:cNvSpPr txBox="1"/>
            <p:nvPr/>
          </p:nvSpPr>
          <p:spPr>
            <a:xfrm>
              <a:off x="4481982" y="1184702"/>
              <a:ext cx="5107041" cy="343100"/>
            </a:xfrm>
            <a:prstGeom prst="rect">
              <a:avLst/>
            </a:prstGeom>
            <a:grpFill/>
          </p:spPr>
          <p:txBody>
            <a:bodyPr wrap="square" lIns="0" rtlCol="0" anchor="b">
              <a:spAutoFit/>
            </a:bodyPr>
            <a:lstStyle/>
            <a:p>
              <a:pPr lvl="0">
                <a:defRPr/>
              </a:pPr>
              <a:r>
                <a:rPr lang="ca-ES" sz="1600" b="1" kern="0" dirty="0" smtClean="0">
                  <a:solidFill>
                    <a:prstClr val="black"/>
                  </a:solidFill>
                </a:rPr>
                <a:t>Eines </a:t>
              </a:r>
              <a:r>
                <a:rPr lang="ca-ES" sz="1600" b="1" kern="0" dirty="0" err="1" smtClean="0">
                  <a:solidFill>
                    <a:prstClr val="black"/>
                  </a:solidFill>
                </a:rPr>
                <a:t>AOC</a:t>
              </a:r>
              <a:r>
                <a:rPr lang="ca-ES" sz="1600" b="1" kern="0" dirty="0" smtClean="0">
                  <a:solidFill>
                    <a:prstClr val="black"/>
                  </a:solidFill>
                </a:rPr>
                <a:t> vinculades a registre</a:t>
              </a:r>
              <a:endParaRPr lang="ca-ES" sz="1600" b="1" kern="0" dirty="0">
                <a:solidFill>
                  <a:prstClr val="black"/>
                </a:solidFill>
              </a:endParaRPr>
            </a:p>
          </p:txBody>
        </p:sp>
        <p:sp>
          <p:nvSpPr>
            <p:cNvPr id="142" name="TextBox 30"/>
            <p:cNvSpPr txBox="1"/>
            <p:nvPr/>
          </p:nvSpPr>
          <p:spPr>
            <a:xfrm>
              <a:off x="4481981" y="1441122"/>
              <a:ext cx="5107041" cy="280718"/>
            </a:xfrm>
            <a:prstGeom prst="rect">
              <a:avLst/>
            </a:prstGeom>
            <a:grpFill/>
          </p:spPr>
          <p:txBody>
            <a:bodyPr wrap="square" lIns="0" rIns="0" rtlCol="0" anchor="t">
              <a:spAutoFit/>
            </a:bodyPr>
            <a:lstStyle/>
            <a:p>
              <a:pPr algn="just"/>
              <a:r>
                <a:rPr lang="ca-ES" sz="1200" dirty="0"/>
                <a:t>Amb dades de ajuntament.......</a:t>
              </a:r>
            </a:p>
          </p:txBody>
        </p:sp>
      </p:grpSp>
      <p:grpSp>
        <p:nvGrpSpPr>
          <p:cNvPr id="143" name="Group 39"/>
          <p:cNvGrpSpPr/>
          <p:nvPr/>
        </p:nvGrpSpPr>
        <p:grpSpPr>
          <a:xfrm>
            <a:off x="1395201" y="3540411"/>
            <a:ext cx="4935892" cy="599539"/>
            <a:chOff x="4481982" y="1183331"/>
            <a:chExt cx="5107041" cy="610022"/>
          </a:xfrm>
          <a:solidFill>
            <a:schemeClr val="bg1"/>
          </a:solidFill>
        </p:grpSpPr>
        <p:sp>
          <p:nvSpPr>
            <p:cNvPr id="144" name="TextBox 40"/>
            <p:cNvSpPr txBox="1"/>
            <p:nvPr/>
          </p:nvSpPr>
          <p:spPr>
            <a:xfrm>
              <a:off x="4481982" y="1183331"/>
              <a:ext cx="5107041" cy="344473"/>
            </a:xfrm>
            <a:prstGeom prst="rect">
              <a:avLst/>
            </a:prstGeom>
            <a:grpFill/>
          </p:spPr>
          <p:txBody>
            <a:bodyPr wrap="square" lIns="0" rtlCol="0" anchor="b">
              <a:spAutoFit/>
            </a:bodyPr>
            <a:lstStyle/>
            <a:p>
              <a:pPr lvl="0">
                <a:defRPr/>
              </a:pPr>
              <a:r>
                <a:rPr lang="ca-ES" sz="1600" b="1" kern="0" dirty="0" smtClean="0">
                  <a:solidFill>
                    <a:prstClr val="black"/>
                  </a:solidFill>
                </a:rPr>
                <a:t>Experiència digitalització documental</a:t>
              </a:r>
              <a:endParaRPr lang="ca-ES" sz="1600" b="1" kern="0" dirty="0">
                <a:solidFill>
                  <a:prstClr val="black"/>
                </a:solidFill>
              </a:endParaRPr>
            </a:p>
          </p:txBody>
        </p:sp>
        <p:sp>
          <p:nvSpPr>
            <p:cNvPr id="145" name="TextBox 41"/>
            <p:cNvSpPr txBox="1"/>
            <p:nvPr/>
          </p:nvSpPr>
          <p:spPr>
            <a:xfrm>
              <a:off x="4481982" y="1511511"/>
              <a:ext cx="4146223" cy="281842"/>
            </a:xfrm>
            <a:prstGeom prst="rect">
              <a:avLst/>
            </a:prstGeom>
            <a:grpFill/>
          </p:spPr>
          <p:txBody>
            <a:bodyPr wrap="square" lIns="0" rIns="0" rtlCol="0" anchor="t">
              <a:spAutoFit/>
            </a:bodyPr>
            <a:lstStyle/>
            <a:p>
              <a:pPr algn="just"/>
              <a:r>
                <a:rPr lang="ca-ES" sz="1200" dirty="0"/>
                <a:t>Amb dades de ajuntament.......</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7</a:t>
            </a:fld>
            <a:endParaRPr lang="ca-ES" dirty="0"/>
          </a:p>
        </p:txBody>
      </p:sp>
      <p:grpSp>
        <p:nvGrpSpPr>
          <p:cNvPr id="4" name="Agrupa 3"/>
          <p:cNvGrpSpPr/>
          <p:nvPr/>
        </p:nvGrpSpPr>
        <p:grpSpPr>
          <a:xfrm>
            <a:off x="287072" y="1540779"/>
            <a:ext cx="861334" cy="745200"/>
            <a:chOff x="287072" y="1552655"/>
            <a:chExt cx="1158394" cy="953156"/>
          </a:xfrm>
        </p:grpSpPr>
        <p:sp>
          <p:nvSpPr>
            <p:cNvPr id="120" name="Rectangle 119"/>
            <p:cNvSpPr/>
            <p:nvPr/>
          </p:nvSpPr>
          <p:spPr>
            <a:xfrm>
              <a:off x="287072" y="1552655"/>
              <a:ext cx="953154" cy="953156"/>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1" name="Isosceles Triangle 5"/>
            <p:cNvSpPr/>
            <p:nvPr/>
          </p:nvSpPr>
          <p:spPr>
            <a:xfrm rot="5400000">
              <a:off x="1149660" y="1892286"/>
              <a:ext cx="317718" cy="273895"/>
            </a:xfrm>
            <a:prstGeom prst="triangle">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42" name="Freeform 386"/>
            <p:cNvSpPr/>
            <p:nvPr/>
          </p:nvSpPr>
          <p:spPr>
            <a:xfrm>
              <a:off x="421649" y="1655752"/>
              <a:ext cx="684000" cy="684000"/>
            </a:xfrm>
            <a:custGeom>
              <a:avLst/>
              <a:gdLst>
                <a:gd name="connsiteX0" fmla="*/ 90147 w 534968"/>
                <a:gd name="connsiteY0" fmla="*/ 54088 h 426791"/>
                <a:gd name="connsiteX1" fmla="*/ 64652 w 534968"/>
                <a:gd name="connsiteY1" fmla="*/ 64652 h 426791"/>
                <a:gd name="connsiteX2" fmla="*/ 54089 w 534968"/>
                <a:gd name="connsiteY2" fmla="*/ 90147 h 426791"/>
                <a:gd name="connsiteX3" fmla="*/ 64652 w 534968"/>
                <a:gd name="connsiteY3" fmla="*/ 115642 h 426791"/>
                <a:gd name="connsiteX4" fmla="*/ 90147 w 534968"/>
                <a:gd name="connsiteY4" fmla="*/ 126206 h 426791"/>
                <a:gd name="connsiteX5" fmla="*/ 115642 w 534968"/>
                <a:gd name="connsiteY5" fmla="*/ 115642 h 426791"/>
                <a:gd name="connsiteX6" fmla="*/ 126206 w 534968"/>
                <a:gd name="connsiteY6" fmla="*/ 90147 h 426791"/>
                <a:gd name="connsiteX7" fmla="*/ 115642 w 534968"/>
                <a:gd name="connsiteY7" fmla="*/ 64652 h 426791"/>
                <a:gd name="connsiteX8" fmla="*/ 90147 w 534968"/>
                <a:gd name="connsiteY8" fmla="*/ 54088 h 426791"/>
                <a:gd name="connsiteX9" fmla="*/ 198325 w 534968"/>
                <a:gd name="connsiteY9" fmla="*/ 0 h 426791"/>
                <a:gd name="connsiteX10" fmla="*/ 261428 w 534968"/>
                <a:gd name="connsiteY10" fmla="*/ 0 h 426791"/>
                <a:gd name="connsiteX11" fmla="*/ 294387 w 534968"/>
                <a:gd name="connsiteY11" fmla="*/ 7465 h 426791"/>
                <a:gd name="connsiteX12" fmla="*/ 323122 w 534968"/>
                <a:gd name="connsiteY12" fmla="*/ 25636 h 426791"/>
                <a:gd name="connsiteX13" fmla="*/ 524545 w 534968"/>
                <a:gd name="connsiteY13" fmla="*/ 226777 h 426791"/>
                <a:gd name="connsiteX14" fmla="*/ 534968 w 534968"/>
                <a:gd name="connsiteY14" fmla="*/ 252412 h 426791"/>
                <a:gd name="connsiteX15" fmla="*/ 524545 w 534968"/>
                <a:gd name="connsiteY15" fmla="*/ 277766 h 426791"/>
                <a:gd name="connsiteX16" fmla="*/ 386225 w 534968"/>
                <a:gd name="connsiteY16" fmla="*/ 416368 h 426791"/>
                <a:gd name="connsiteX17" fmla="*/ 360590 w 534968"/>
                <a:gd name="connsiteY17" fmla="*/ 426791 h 426791"/>
                <a:gd name="connsiteX18" fmla="*/ 343969 w 534968"/>
                <a:gd name="connsiteY18" fmla="*/ 422847 h 426791"/>
                <a:gd name="connsiteX19" fmla="*/ 329038 w 534968"/>
                <a:gd name="connsiteY19" fmla="*/ 410170 h 426791"/>
                <a:gd name="connsiteX20" fmla="*/ 461442 w 534968"/>
                <a:gd name="connsiteY20" fmla="*/ 277766 h 426791"/>
                <a:gd name="connsiteX21" fmla="*/ 471865 w 534968"/>
                <a:gd name="connsiteY21" fmla="*/ 252412 h 426791"/>
                <a:gd name="connsiteX22" fmla="*/ 461442 w 534968"/>
                <a:gd name="connsiteY22" fmla="*/ 226777 h 426791"/>
                <a:gd name="connsiteX23" fmla="*/ 260019 w 534968"/>
                <a:gd name="connsiteY23" fmla="*/ 25636 h 426791"/>
                <a:gd name="connsiteX24" fmla="*/ 231284 w 534968"/>
                <a:gd name="connsiteY24" fmla="*/ 7465 h 426791"/>
                <a:gd name="connsiteX25" fmla="*/ 198325 w 534968"/>
                <a:gd name="connsiteY25" fmla="*/ 0 h 426791"/>
                <a:gd name="connsiteX26" fmla="*/ 36059 w 534968"/>
                <a:gd name="connsiteY26" fmla="*/ 0 h 426791"/>
                <a:gd name="connsiteX27" fmla="*/ 153251 w 534968"/>
                <a:gd name="connsiteY27" fmla="*/ 0 h 426791"/>
                <a:gd name="connsiteX28" fmla="*/ 186211 w 534968"/>
                <a:gd name="connsiteY28" fmla="*/ 7465 h 426791"/>
                <a:gd name="connsiteX29" fmla="*/ 214945 w 534968"/>
                <a:gd name="connsiteY29" fmla="*/ 25636 h 426791"/>
                <a:gd name="connsiteX30" fmla="*/ 416368 w 534968"/>
                <a:gd name="connsiteY30" fmla="*/ 226777 h 426791"/>
                <a:gd name="connsiteX31" fmla="*/ 426791 w 534968"/>
                <a:gd name="connsiteY31" fmla="*/ 252412 h 426791"/>
                <a:gd name="connsiteX32" fmla="*/ 416368 w 534968"/>
                <a:gd name="connsiteY32" fmla="*/ 277766 h 426791"/>
                <a:gd name="connsiteX33" fmla="*/ 278048 w 534968"/>
                <a:gd name="connsiteY33" fmla="*/ 416368 h 426791"/>
                <a:gd name="connsiteX34" fmla="*/ 252413 w 534968"/>
                <a:gd name="connsiteY34" fmla="*/ 426791 h 426791"/>
                <a:gd name="connsiteX35" fmla="*/ 227059 w 534968"/>
                <a:gd name="connsiteY35" fmla="*/ 416368 h 426791"/>
                <a:gd name="connsiteX36" fmla="*/ 25636 w 534968"/>
                <a:gd name="connsiteY36" fmla="*/ 214663 h 426791"/>
                <a:gd name="connsiteX37" fmla="*/ 7465 w 534968"/>
                <a:gd name="connsiteY37" fmla="*/ 186210 h 426791"/>
                <a:gd name="connsiteX38" fmla="*/ 0 w 534968"/>
                <a:gd name="connsiteY38" fmla="*/ 153250 h 426791"/>
                <a:gd name="connsiteX39" fmla="*/ 0 w 534968"/>
                <a:gd name="connsiteY39" fmla="*/ 36059 h 426791"/>
                <a:gd name="connsiteX40" fmla="*/ 10705 w 534968"/>
                <a:gd name="connsiteY40" fmla="*/ 10705 h 426791"/>
                <a:gd name="connsiteX41" fmla="*/ 36059 w 534968"/>
                <a:gd name="connsiteY41" fmla="*/ 0 h 42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4968" h="426791">
                  <a:moveTo>
                    <a:pt x="90147" y="54088"/>
                  </a:moveTo>
                  <a:cubicBezTo>
                    <a:pt x="80193" y="54088"/>
                    <a:pt x="71696" y="57610"/>
                    <a:pt x="64652" y="64652"/>
                  </a:cubicBezTo>
                  <a:cubicBezTo>
                    <a:pt x="57610" y="71695"/>
                    <a:pt x="54089" y="80194"/>
                    <a:pt x="54089" y="90147"/>
                  </a:cubicBezTo>
                  <a:cubicBezTo>
                    <a:pt x="54089" y="100101"/>
                    <a:pt x="57610" y="108599"/>
                    <a:pt x="64652" y="115642"/>
                  </a:cubicBezTo>
                  <a:cubicBezTo>
                    <a:pt x="71696" y="122685"/>
                    <a:pt x="80193" y="126206"/>
                    <a:pt x="90147" y="126206"/>
                  </a:cubicBezTo>
                  <a:cubicBezTo>
                    <a:pt x="100101" y="126206"/>
                    <a:pt x="108600" y="122685"/>
                    <a:pt x="115642" y="115642"/>
                  </a:cubicBezTo>
                  <a:cubicBezTo>
                    <a:pt x="122685" y="108599"/>
                    <a:pt x="126206" y="100101"/>
                    <a:pt x="126206" y="90147"/>
                  </a:cubicBezTo>
                  <a:cubicBezTo>
                    <a:pt x="126206" y="80194"/>
                    <a:pt x="122685" y="71695"/>
                    <a:pt x="115642" y="64652"/>
                  </a:cubicBezTo>
                  <a:cubicBezTo>
                    <a:pt x="108600" y="57610"/>
                    <a:pt x="100101" y="54088"/>
                    <a:pt x="90147" y="54088"/>
                  </a:cubicBezTo>
                  <a:close/>
                  <a:moveTo>
                    <a:pt x="198325" y="0"/>
                  </a:moveTo>
                  <a:lnTo>
                    <a:pt x="261428" y="0"/>
                  </a:lnTo>
                  <a:cubicBezTo>
                    <a:pt x="271381" y="0"/>
                    <a:pt x="282368" y="2488"/>
                    <a:pt x="294387" y="7465"/>
                  </a:cubicBezTo>
                  <a:cubicBezTo>
                    <a:pt x="306407" y="12442"/>
                    <a:pt x="315985" y="18499"/>
                    <a:pt x="323122" y="25636"/>
                  </a:cubicBezTo>
                  <a:lnTo>
                    <a:pt x="524545" y="226777"/>
                  </a:lnTo>
                  <a:cubicBezTo>
                    <a:pt x="531494" y="234101"/>
                    <a:pt x="534968" y="242647"/>
                    <a:pt x="534968" y="252412"/>
                  </a:cubicBezTo>
                  <a:cubicBezTo>
                    <a:pt x="534968" y="262366"/>
                    <a:pt x="531494" y="270818"/>
                    <a:pt x="524545" y="277766"/>
                  </a:cubicBezTo>
                  <a:lnTo>
                    <a:pt x="386225" y="416368"/>
                  </a:lnTo>
                  <a:cubicBezTo>
                    <a:pt x="378901" y="423317"/>
                    <a:pt x="370355" y="426791"/>
                    <a:pt x="360590" y="426791"/>
                  </a:cubicBezTo>
                  <a:cubicBezTo>
                    <a:pt x="353828" y="426791"/>
                    <a:pt x="348287" y="425477"/>
                    <a:pt x="343969" y="422847"/>
                  </a:cubicBezTo>
                  <a:cubicBezTo>
                    <a:pt x="339649" y="420218"/>
                    <a:pt x="334672" y="415992"/>
                    <a:pt x="329038" y="410170"/>
                  </a:cubicBezTo>
                  <a:lnTo>
                    <a:pt x="461442" y="277766"/>
                  </a:lnTo>
                  <a:cubicBezTo>
                    <a:pt x="468391" y="270818"/>
                    <a:pt x="471865" y="262366"/>
                    <a:pt x="471865" y="252412"/>
                  </a:cubicBezTo>
                  <a:cubicBezTo>
                    <a:pt x="471865" y="242647"/>
                    <a:pt x="468391" y="234101"/>
                    <a:pt x="461442" y="226777"/>
                  </a:cubicBezTo>
                  <a:lnTo>
                    <a:pt x="260019" y="25636"/>
                  </a:lnTo>
                  <a:cubicBezTo>
                    <a:pt x="252882" y="18499"/>
                    <a:pt x="243304" y="12442"/>
                    <a:pt x="231284" y="7465"/>
                  </a:cubicBezTo>
                  <a:cubicBezTo>
                    <a:pt x="219265" y="2488"/>
                    <a:pt x="208277" y="0"/>
                    <a:pt x="198325" y="0"/>
                  </a:cubicBezTo>
                  <a:close/>
                  <a:moveTo>
                    <a:pt x="36059" y="0"/>
                  </a:moveTo>
                  <a:lnTo>
                    <a:pt x="153251" y="0"/>
                  </a:lnTo>
                  <a:cubicBezTo>
                    <a:pt x="163204" y="0"/>
                    <a:pt x="174191" y="2488"/>
                    <a:pt x="186211" y="7465"/>
                  </a:cubicBezTo>
                  <a:cubicBezTo>
                    <a:pt x="198230" y="12442"/>
                    <a:pt x="207808" y="18499"/>
                    <a:pt x="214945" y="25636"/>
                  </a:cubicBezTo>
                  <a:lnTo>
                    <a:pt x="416368" y="226777"/>
                  </a:lnTo>
                  <a:cubicBezTo>
                    <a:pt x="423317" y="234101"/>
                    <a:pt x="426791" y="242647"/>
                    <a:pt x="426791" y="252412"/>
                  </a:cubicBezTo>
                  <a:cubicBezTo>
                    <a:pt x="426791" y="262366"/>
                    <a:pt x="423317" y="270818"/>
                    <a:pt x="416368" y="277766"/>
                  </a:cubicBezTo>
                  <a:lnTo>
                    <a:pt x="278048" y="416368"/>
                  </a:lnTo>
                  <a:cubicBezTo>
                    <a:pt x="270724" y="423317"/>
                    <a:pt x="262178" y="426791"/>
                    <a:pt x="252413" y="426791"/>
                  </a:cubicBezTo>
                  <a:cubicBezTo>
                    <a:pt x="242458" y="426791"/>
                    <a:pt x="234007" y="423317"/>
                    <a:pt x="227059" y="416368"/>
                  </a:cubicBezTo>
                  <a:lnTo>
                    <a:pt x="25636" y="214663"/>
                  </a:lnTo>
                  <a:cubicBezTo>
                    <a:pt x="18499" y="207714"/>
                    <a:pt x="12442" y="198230"/>
                    <a:pt x="7465" y="186210"/>
                  </a:cubicBezTo>
                  <a:cubicBezTo>
                    <a:pt x="2488" y="174191"/>
                    <a:pt x="0" y="163204"/>
                    <a:pt x="0" y="153250"/>
                  </a:cubicBezTo>
                  <a:lnTo>
                    <a:pt x="0" y="36059"/>
                  </a:lnTo>
                  <a:cubicBezTo>
                    <a:pt x="0" y="26293"/>
                    <a:pt x="3568" y="17842"/>
                    <a:pt x="10705" y="10705"/>
                  </a:cubicBezTo>
                  <a:cubicBezTo>
                    <a:pt x="17841" y="3568"/>
                    <a:pt x="26293" y="0"/>
                    <a:pt x="360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ca-ES" sz="1013" dirty="0">
                <a:solidFill>
                  <a:prstClr val="white"/>
                </a:solidFill>
                <a:latin typeface="Calibri" panose="020F0502020204030204"/>
              </a:endParaRPr>
            </a:p>
          </p:txBody>
        </p:sp>
      </p:grpSp>
      <p:grpSp>
        <p:nvGrpSpPr>
          <p:cNvPr id="5" name="Agrupa 4"/>
          <p:cNvGrpSpPr/>
          <p:nvPr/>
        </p:nvGrpSpPr>
        <p:grpSpPr>
          <a:xfrm>
            <a:off x="287072" y="2593415"/>
            <a:ext cx="861334" cy="745200"/>
            <a:chOff x="287072" y="2768036"/>
            <a:chExt cx="1158394" cy="953155"/>
          </a:xfrm>
        </p:grpSpPr>
        <p:grpSp>
          <p:nvGrpSpPr>
            <p:cNvPr id="124" name="Group 10"/>
            <p:cNvGrpSpPr/>
            <p:nvPr/>
          </p:nvGrpSpPr>
          <p:grpSpPr>
            <a:xfrm>
              <a:off x="287072" y="2768036"/>
              <a:ext cx="1158394" cy="953155"/>
              <a:chOff x="3925455" y="1191491"/>
              <a:chExt cx="1178646" cy="969818"/>
            </a:xfrm>
          </p:grpSpPr>
          <p:sp>
            <p:nvSpPr>
              <p:cNvPr id="125" name="Rectangle 124"/>
              <p:cNvSpPr/>
              <p:nvPr/>
            </p:nvSpPr>
            <p:spPr>
              <a:xfrm>
                <a:off x="3925455" y="1191491"/>
                <a:ext cx="969818" cy="969818"/>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26" name="Isosceles Triangle 12"/>
              <p:cNvSpPr/>
              <p:nvPr/>
            </p:nvSpPr>
            <p:spPr>
              <a:xfrm rot="5400000">
                <a:off x="4803124" y="1537059"/>
                <a:ext cx="323272" cy="278683"/>
              </a:xfrm>
              <a:prstGeom prst="triangle">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pic>
          <p:nvPicPr>
            <p:cNvPr id="43" name="Graphic 10" descr="Network">
              <a:extLst>
                <a:ext uri="{FF2B5EF4-FFF2-40B4-BE49-F238E27FC236}">
                  <a16:creationId xmlns="" xmlns:a16="http://schemas.microsoft.com/office/drawing/2014/main" id="{4835D7AB-B67F-40FF-AEB7-1533EF9ECCA6}"/>
                </a:ext>
              </a:extLst>
            </p:cNvPr>
            <p:cNvPicPr>
              <a:picLocks noChangeAspect="1"/>
            </p:cNvPicPr>
            <p:nvPr/>
          </p:nvPicPr>
          <p:blipFill>
            <a:blip r:embed="rId3"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98064" y="2807904"/>
              <a:ext cx="900000" cy="900000"/>
            </a:xfrm>
            <a:prstGeom prst="rect">
              <a:avLst/>
            </a:prstGeom>
          </p:spPr>
        </p:pic>
      </p:grpSp>
      <p:grpSp>
        <p:nvGrpSpPr>
          <p:cNvPr id="58" name="Group 42"/>
          <p:cNvGrpSpPr/>
          <p:nvPr/>
        </p:nvGrpSpPr>
        <p:grpSpPr>
          <a:xfrm>
            <a:off x="1395200" y="4604254"/>
            <a:ext cx="4935892" cy="534254"/>
            <a:chOff x="4481981" y="1077270"/>
            <a:chExt cx="5107041" cy="543594"/>
          </a:xfrm>
          <a:solidFill>
            <a:schemeClr val="bg1"/>
          </a:solidFill>
        </p:grpSpPr>
        <p:sp>
          <p:nvSpPr>
            <p:cNvPr id="59" name="TextBox 43"/>
            <p:cNvSpPr txBox="1"/>
            <p:nvPr/>
          </p:nvSpPr>
          <p:spPr>
            <a:xfrm>
              <a:off x="4481982" y="1077270"/>
              <a:ext cx="5107040" cy="344473"/>
            </a:xfrm>
            <a:prstGeom prst="rect">
              <a:avLst/>
            </a:prstGeom>
            <a:grp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600" b="1" i="0" u="none" strike="noStrike" kern="0" cap="none" spc="0" normalizeH="0" baseline="0" dirty="0" smtClean="0">
                  <a:ln>
                    <a:noFill/>
                  </a:ln>
                  <a:solidFill>
                    <a:prstClr val="black"/>
                  </a:solidFill>
                  <a:effectLst/>
                  <a:uLnTx/>
                  <a:uFillTx/>
                </a:rPr>
                <a:t>Experiències reutilització</a:t>
              </a:r>
            </a:p>
          </p:txBody>
        </p:sp>
        <p:sp>
          <p:nvSpPr>
            <p:cNvPr id="60" name="TextBox 44"/>
            <p:cNvSpPr txBox="1"/>
            <p:nvPr/>
          </p:nvSpPr>
          <p:spPr>
            <a:xfrm>
              <a:off x="4481981" y="1339022"/>
              <a:ext cx="5107041" cy="281842"/>
            </a:xfrm>
            <a:prstGeom prst="rect">
              <a:avLst/>
            </a:prstGeom>
            <a:grpFill/>
          </p:spPr>
          <p:txBody>
            <a:bodyPr wrap="square" lIns="0" rIns="0" rtlCol="0" anchor="t">
              <a:spAutoFit/>
            </a:bodyPr>
            <a:lstStyle/>
            <a:p>
              <a:pPr algn="just"/>
              <a:r>
                <a:rPr lang="ca-ES" sz="1200" dirty="0"/>
                <a:t>Amb dades de ajuntament.......</a:t>
              </a:r>
            </a:p>
          </p:txBody>
        </p:sp>
      </p:grpSp>
      <p:grpSp>
        <p:nvGrpSpPr>
          <p:cNvPr id="9" name="Agrupa 8"/>
          <p:cNvGrpSpPr/>
          <p:nvPr/>
        </p:nvGrpSpPr>
        <p:grpSpPr>
          <a:xfrm>
            <a:off x="287072" y="4698685"/>
            <a:ext cx="861334" cy="745200"/>
            <a:chOff x="287072" y="5236651"/>
            <a:chExt cx="1158394" cy="1119353"/>
          </a:xfrm>
        </p:grpSpPr>
        <p:grpSp>
          <p:nvGrpSpPr>
            <p:cNvPr id="55" name="Group 20"/>
            <p:cNvGrpSpPr/>
            <p:nvPr/>
          </p:nvGrpSpPr>
          <p:grpSpPr>
            <a:xfrm>
              <a:off x="287072" y="5236651"/>
              <a:ext cx="1158394" cy="1119353"/>
              <a:chOff x="3925455" y="1191491"/>
              <a:chExt cx="1178646" cy="969818"/>
            </a:xfrm>
          </p:grpSpPr>
          <p:sp>
            <p:nvSpPr>
              <p:cNvPr id="56" name="Rectangle 134"/>
              <p:cNvSpPr/>
              <p:nvPr/>
            </p:nvSpPr>
            <p:spPr>
              <a:xfrm>
                <a:off x="3925455" y="1191491"/>
                <a:ext cx="969818" cy="969818"/>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7" name="Isosceles Triangle 22"/>
              <p:cNvSpPr/>
              <p:nvPr/>
            </p:nvSpPr>
            <p:spPr>
              <a:xfrm rot="5400000">
                <a:off x="4803124" y="1537059"/>
                <a:ext cx="323272" cy="278683"/>
              </a:xfrm>
              <a:prstGeom prst="triangle">
                <a:avLst/>
              </a:prstGeom>
              <a:solidFill>
                <a:schemeClr val="accent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pic>
          <p:nvPicPr>
            <p:cNvPr id="44" name="Graphic 106" descr="Download from cloud">
              <a:extLst>
                <a:ext uri="{FF2B5EF4-FFF2-40B4-BE49-F238E27FC236}">
                  <a16:creationId xmlns="" xmlns:a16="http://schemas.microsoft.com/office/drawing/2014/main" id="{F6CA755F-C452-422D-889D-28FDC5246D14}"/>
                </a:ext>
              </a:extLst>
            </p:cNvPr>
            <p:cNvPicPr>
              <a:picLocks noChangeAspect="1"/>
            </p:cNvPicPr>
            <p:nvPr/>
          </p:nvPicPr>
          <p:blipFill>
            <a:blip r:embed="rId13"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00442" y="5346328"/>
              <a:ext cx="900000" cy="900000"/>
            </a:xfrm>
            <a:prstGeom prst="rect">
              <a:avLst/>
            </a:prstGeom>
          </p:spPr>
        </p:pic>
      </p:grpSp>
      <p:grpSp>
        <p:nvGrpSpPr>
          <p:cNvPr id="6" name="Agrupa 5"/>
          <p:cNvGrpSpPr/>
          <p:nvPr/>
        </p:nvGrpSpPr>
        <p:grpSpPr>
          <a:xfrm>
            <a:off x="287072" y="3646050"/>
            <a:ext cx="861334" cy="745200"/>
            <a:chOff x="287072" y="3944264"/>
            <a:chExt cx="1158394" cy="1119600"/>
          </a:xfrm>
        </p:grpSpPr>
        <p:grpSp>
          <p:nvGrpSpPr>
            <p:cNvPr id="129" name="Group 15"/>
            <p:cNvGrpSpPr/>
            <p:nvPr/>
          </p:nvGrpSpPr>
          <p:grpSpPr>
            <a:xfrm>
              <a:off x="287072" y="3944264"/>
              <a:ext cx="1158394" cy="1119600"/>
              <a:chOff x="3925455" y="1191491"/>
              <a:chExt cx="1178646" cy="969818"/>
            </a:xfrm>
          </p:grpSpPr>
          <p:sp>
            <p:nvSpPr>
              <p:cNvPr id="130" name="Rectangle 129"/>
              <p:cNvSpPr/>
              <p:nvPr/>
            </p:nvSpPr>
            <p:spPr>
              <a:xfrm>
                <a:off x="3925455" y="1191491"/>
                <a:ext cx="969818" cy="969818"/>
              </a:xfrm>
              <a:prstGeom prst="rect">
                <a:avLst/>
              </a:prstGeom>
              <a:solidFill>
                <a:srgbClr val="EBCB38"/>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31" name="Isosceles Triangle 17"/>
              <p:cNvSpPr/>
              <p:nvPr/>
            </p:nvSpPr>
            <p:spPr>
              <a:xfrm rot="5400000">
                <a:off x="4803124" y="1537059"/>
                <a:ext cx="323272" cy="278683"/>
              </a:xfrm>
              <a:prstGeom prst="triangle">
                <a:avLst/>
              </a:prstGeom>
              <a:solidFill>
                <a:srgbClr val="EBCB38"/>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pic>
          <p:nvPicPr>
            <p:cNvPr id="46" name="Picture 51" descr="Erlazionatutako irudia"/>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571" y="4042386"/>
              <a:ext cx="900000"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27"/>
          <p:cNvGrpSpPr/>
          <p:nvPr/>
        </p:nvGrpSpPr>
        <p:grpSpPr>
          <a:xfrm>
            <a:off x="1368777" y="5652120"/>
            <a:ext cx="4935892" cy="792087"/>
            <a:chOff x="4481982" y="1250990"/>
            <a:chExt cx="5107041" cy="647636"/>
          </a:xfrm>
          <a:solidFill>
            <a:schemeClr val="bg1"/>
          </a:solidFill>
        </p:grpSpPr>
        <p:sp>
          <p:nvSpPr>
            <p:cNvPr id="74" name="TextBox 25"/>
            <p:cNvSpPr txBox="1"/>
            <p:nvPr/>
          </p:nvSpPr>
          <p:spPr>
            <a:xfrm>
              <a:off x="4481982" y="1250990"/>
              <a:ext cx="5107041" cy="276813"/>
            </a:xfrm>
            <a:prstGeom prst="rect">
              <a:avLst/>
            </a:prstGeom>
            <a:grp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600" b="1" i="0" u="none" strike="noStrike" kern="0" cap="none" spc="0" normalizeH="0" baseline="0" dirty="0" smtClean="0">
                  <a:ln>
                    <a:noFill/>
                  </a:ln>
                  <a:solidFill>
                    <a:prstClr val="black"/>
                  </a:solidFill>
                  <a:effectLst/>
                  <a:uLnTx/>
                  <a:uFillTx/>
                </a:rPr>
                <a:t>Eina de gestió expedient existent</a:t>
              </a:r>
            </a:p>
          </p:txBody>
        </p:sp>
        <p:sp>
          <p:nvSpPr>
            <p:cNvPr id="75" name="TextBox 26"/>
            <p:cNvSpPr txBox="1"/>
            <p:nvPr/>
          </p:nvSpPr>
          <p:spPr>
            <a:xfrm>
              <a:off x="4481982" y="1495989"/>
              <a:ext cx="4980312" cy="402637"/>
            </a:xfrm>
            <a:prstGeom prst="rect">
              <a:avLst/>
            </a:prstGeom>
            <a:grpFill/>
          </p:spPr>
          <p:txBody>
            <a:bodyPr wrap="square" lIns="0" rIns="0" rtlCol="0" anchor="t">
              <a:spAutoFit/>
            </a:bodyPr>
            <a:lstStyle/>
            <a:p>
              <a:pPr algn="just"/>
              <a:r>
                <a:rPr lang="ca-ES" sz="1200" dirty="0"/>
                <a:t>Amb dades de ajuntament.......</a:t>
              </a:r>
            </a:p>
            <a:p>
              <a:pPr algn="just"/>
              <a:endParaRPr lang="ca-ES" sz="1400" dirty="0"/>
            </a:p>
          </p:txBody>
        </p:sp>
      </p:grpSp>
      <p:grpSp>
        <p:nvGrpSpPr>
          <p:cNvPr id="76" name="Group 28"/>
          <p:cNvGrpSpPr/>
          <p:nvPr/>
        </p:nvGrpSpPr>
        <p:grpSpPr>
          <a:xfrm>
            <a:off x="1368777" y="6737630"/>
            <a:ext cx="4935893" cy="570673"/>
            <a:chOff x="4481981" y="1184702"/>
            <a:chExt cx="5107042" cy="578336"/>
          </a:xfrm>
          <a:solidFill>
            <a:schemeClr val="bg1"/>
          </a:solidFill>
        </p:grpSpPr>
        <p:sp>
          <p:nvSpPr>
            <p:cNvPr id="77" name="TextBox 29"/>
            <p:cNvSpPr txBox="1"/>
            <p:nvPr/>
          </p:nvSpPr>
          <p:spPr>
            <a:xfrm>
              <a:off x="4481982" y="1184702"/>
              <a:ext cx="5107041" cy="343100"/>
            </a:xfrm>
            <a:prstGeom prst="rect">
              <a:avLst/>
            </a:prstGeom>
            <a:grp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600" b="1" i="0" u="none" strike="noStrike" kern="0" cap="none" spc="0" normalizeH="0" baseline="0" dirty="0" smtClean="0">
                  <a:ln>
                    <a:noFill/>
                  </a:ln>
                  <a:solidFill>
                    <a:prstClr val="black"/>
                  </a:solidFill>
                  <a:effectLst/>
                  <a:uLnTx/>
                  <a:uFillTx/>
                </a:rPr>
                <a:t>Eines de modelatge documental</a:t>
              </a:r>
            </a:p>
          </p:txBody>
        </p:sp>
        <p:sp>
          <p:nvSpPr>
            <p:cNvPr id="78" name="TextBox 30"/>
            <p:cNvSpPr txBox="1"/>
            <p:nvPr/>
          </p:nvSpPr>
          <p:spPr>
            <a:xfrm>
              <a:off x="4481981" y="1482320"/>
              <a:ext cx="5107041" cy="280718"/>
            </a:xfrm>
            <a:prstGeom prst="rect">
              <a:avLst/>
            </a:prstGeom>
            <a:grpFill/>
          </p:spPr>
          <p:txBody>
            <a:bodyPr wrap="square" lIns="0" rIns="0" rtlCol="0" anchor="t">
              <a:spAutoFit/>
            </a:bodyPr>
            <a:lstStyle/>
            <a:p>
              <a:pPr algn="just"/>
              <a:r>
                <a:rPr lang="ca-ES" sz="1200" dirty="0"/>
                <a:t>Amb dades de ajuntament.......</a:t>
              </a:r>
            </a:p>
          </p:txBody>
        </p:sp>
      </p:grpSp>
      <p:grpSp>
        <p:nvGrpSpPr>
          <p:cNvPr id="79" name="Group 39"/>
          <p:cNvGrpSpPr/>
          <p:nvPr/>
        </p:nvGrpSpPr>
        <p:grpSpPr>
          <a:xfrm>
            <a:off x="1368777" y="7780556"/>
            <a:ext cx="4935892" cy="607868"/>
            <a:chOff x="4481982" y="1183331"/>
            <a:chExt cx="5107041" cy="618496"/>
          </a:xfrm>
          <a:solidFill>
            <a:schemeClr val="bg1"/>
          </a:solidFill>
        </p:grpSpPr>
        <p:sp>
          <p:nvSpPr>
            <p:cNvPr id="80" name="TextBox 40"/>
            <p:cNvSpPr txBox="1"/>
            <p:nvPr/>
          </p:nvSpPr>
          <p:spPr>
            <a:xfrm>
              <a:off x="4481982" y="1183331"/>
              <a:ext cx="5107041" cy="344473"/>
            </a:xfrm>
            <a:prstGeom prst="rect">
              <a:avLst/>
            </a:prstGeom>
            <a:grpFill/>
          </p:spPr>
          <p:txBody>
            <a:bodyPr wrap="square" l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a-ES" sz="1600" b="1" i="0" u="none" strike="noStrike" kern="0" cap="none" spc="0" normalizeH="0" baseline="0" dirty="0" smtClean="0">
                  <a:ln>
                    <a:noFill/>
                  </a:ln>
                  <a:solidFill>
                    <a:prstClr val="black"/>
                  </a:solidFill>
                  <a:effectLst/>
                  <a:uLnTx/>
                  <a:uFillTx/>
                </a:rPr>
                <a:t>Experiència</a:t>
              </a:r>
              <a:r>
                <a:rPr kumimoji="0" lang="ca-ES" sz="1600" b="1" i="0" u="none" strike="noStrike" kern="0" cap="none" spc="0" normalizeH="0" dirty="0" smtClean="0">
                  <a:ln>
                    <a:noFill/>
                  </a:ln>
                  <a:solidFill>
                    <a:prstClr val="black"/>
                  </a:solidFill>
                  <a:effectLst/>
                  <a:uLnTx/>
                  <a:uFillTx/>
                </a:rPr>
                <a:t> </a:t>
              </a:r>
              <a:r>
                <a:rPr kumimoji="0" lang="ca-ES" sz="1600" b="1" i="0" u="none" strike="noStrike" kern="0" cap="none" spc="0" normalizeH="0" smtClean="0">
                  <a:ln>
                    <a:noFill/>
                  </a:ln>
                  <a:solidFill>
                    <a:prstClr val="black"/>
                  </a:solidFill>
                  <a:effectLst/>
                  <a:uLnTx/>
                  <a:uFillTx/>
                </a:rPr>
                <a:t>definició procediments</a:t>
              </a:r>
              <a:endParaRPr kumimoji="0" lang="ca-ES" sz="1600" b="1" i="0" u="none" strike="noStrike" kern="0" cap="none" spc="0" normalizeH="0" baseline="0" dirty="0" smtClean="0">
                <a:ln>
                  <a:noFill/>
                </a:ln>
                <a:solidFill>
                  <a:prstClr val="black"/>
                </a:solidFill>
                <a:effectLst/>
                <a:uLnTx/>
                <a:uFillTx/>
              </a:endParaRPr>
            </a:p>
          </p:txBody>
        </p:sp>
        <p:sp>
          <p:nvSpPr>
            <p:cNvPr id="81" name="TextBox 41"/>
            <p:cNvSpPr txBox="1"/>
            <p:nvPr/>
          </p:nvSpPr>
          <p:spPr>
            <a:xfrm>
              <a:off x="4481982" y="1519985"/>
              <a:ext cx="4146223" cy="281842"/>
            </a:xfrm>
            <a:prstGeom prst="rect">
              <a:avLst/>
            </a:prstGeom>
            <a:grpFill/>
          </p:spPr>
          <p:txBody>
            <a:bodyPr wrap="square" lIns="0" rIns="0" rtlCol="0" anchor="t">
              <a:spAutoFit/>
            </a:bodyPr>
            <a:lstStyle/>
            <a:p>
              <a:pPr algn="just"/>
              <a:r>
                <a:rPr lang="ca-ES" sz="1200" dirty="0"/>
                <a:t>Amb dades de ajuntament.......</a:t>
              </a:r>
            </a:p>
          </p:txBody>
        </p:sp>
      </p:grpSp>
      <p:grpSp>
        <p:nvGrpSpPr>
          <p:cNvPr id="14" name="Agrupa 13"/>
          <p:cNvGrpSpPr/>
          <p:nvPr/>
        </p:nvGrpSpPr>
        <p:grpSpPr>
          <a:xfrm>
            <a:off x="260648" y="7856592"/>
            <a:ext cx="861334" cy="745200"/>
            <a:chOff x="260648" y="8907826"/>
            <a:chExt cx="1158394" cy="1119600"/>
          </a:xfrm>
        </p:grpSpPr>
        <p:grpSp>
          <p:nvGrpSpPr>
            <p:cNvPr id="70" name="Group 15"/>
            <p:cNvGrpSpPr/>
            <p:nvPr/>
          </p:nvGrpSpPr>
          <p:grpSpPr>
            <a:xfrm>
              <a:off x="260648" y="8907826"/>
              <a:ext cx="1158394" cy="1119600"/>
              <a:chOff x="3925455" y="1191491"/>
              <a:chExt cx="1178646" cy="969818"/>
            </a:xfrm>
          </p:grpSpPr>
          <p:sp>
            <p:nvSpPr>
              <p:cNvPr id="71" name="Rectangle 70"/>
              <p:cNvSpPr/>
              <p:nvPr/>
            </p:nvSpPr>
            <p:spPr>
              <a:xfrm>
                <a:off x="3925455" y="1191491"/>
                <a:ext cx="969818" cy="969818"/>
              </a:xfrm>
              <a:prstGeom prst="rect">
                <a:avLst/>
              </a:prstGeom>
              <a:solidFill>
                <a:srgbClr val="EBCB38"/>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2" name="Isosceles Triangle 17"/>
              <p:cNvSpPr/>
              <p:nvPr/>
            </p:nvSpPr>
            <p:spPr>
              <a:xfrm rot="5400000">
                <a:off x="4803124" y="1537059"/>
                <a:ext cx="323272" cy="278683"/>
              </a:xfrm>
              <a:prstGeom prst="triangle">
                <a:avLst/>
              </a:prstGeom>
              <a:solidFill>
                <a:srgbClr val="EBCB38"/>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pic>
          <p:nvPicPr>
            <p:cNvPr id="82" name="Graphic 54" descr="Head with Gears"/>
            <p:cNvPicPr>
              <a:picLocks noChangeAspect="1"/>
            </p:cNvPicPr>
            <p:nvPr/>
          </p:nvPicPr>
          <p:blipFill>
            <a:blip r:embed="rId15" cstate="print">
              <a:lum bright="70000" contrast="-70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06232" y="8958648"/>
              <a:ext cx="898688" cy="898688"/>
            </a:xfrm>
            <a:prstGeom prst="rect">
              <a:avLst/>
            </a:prstGeom>
          </p:spPr>
        </p:pic>
      </p:grpSp>
      <p:grpSp>
        <p:nvGrpSpPr>
          <p:cNvPr id="10" name="Agrupa 9"/>
          <p:cNvGrpSpPr/>
          <p:nvPr/>
        </p:nvGrpSpPr>
        <p:grpSpPr>
          <a:xfrm>
            <a:off x="260648" y="5751320"/>
            <a:ext cx="861334" cy="745200"/>
            <a:chOff x="260648" y="6516217"/>
            <a:chExt cx="1158394" cy="953156"/>
          </a:xfrm>
        </p:grpSpPr>
        <p:sp>
          <p:nvSpPr>
            <p:cNvPr id="52" name="Rectangle 51"/>
            <p:cNvSpPr/>
            <p:nvPr/>
          </p:nvSpPr>
          <p:spPr>
            <a:xfrm>
              <a:off x="260648" y="6516217"/>
              <a:ext cx="953154" cy="953156"/>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2" name="Isosceles Triangle 5"/>
            <p:cNvSpPr/>
            <p:nvPr/>
          </p:nvSpPr>
          <p:spPr>
            <a:xfrm rot="5400000">
              <a:off x="1123236" y="6855848"/>
              <a:ext cx="317718" cy="273895"/>
            </a:xfrm>
            <a:prstGeom prst="triangle">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nvGrpSpPr>
            <p:cNvPr id="83" name="Agrupa 82"/>
            <p:cNvGrpSpPr/>
            <p:nvPr/>
          </p:nvGrpSpPr>
          <p:grpSpPr>
            <a:xfrm>
              <a:off x="357133" y="6691306"/>
              <a:ext cx="741187" cy="540000"/>
              <a:chOff x="2571679" y="6588224"/>
              <a:chExt cx="1337377" cy="1010537"/>
            </a:xfrm>
          </p:grpSpPr>
          <p:sp>
            <p:nvSpPr>
              <p:cNvPr id="84" name="Freeform 45">
                <a:extLst>
                  <a:ext uri="{FF2B5EF4-FFF2-40B4-BE49-F238E27FC236}">
                    <a16:creationId xmlns:a16="http://schemas.microsoft.com/office/drawing/2014/main" xmlns="" id="{9F87D618-1D73-4686-8DA7-E3AD6F207A63}"/>
                  </a:ext>
                </a:extLst>
              </p:cNvPr>
              <p:cNvSpPr>
                <a:spLocks/>
              </p:cNvSpPr>
              <p:nvPr/>
            </p:nvSpPr>
            <p:spPr bwMode="auto">
              <a:xfrm>
                <a:off x="2571679" y="6588224"/>
                <a:ext cx="1192301" cy="1010536"/>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black"/>
                  </a:solidFill>
                  <a:effectLst/>
                  <a:uLnTx/>
                  <a:uFillTx/>
                </a:endParaRPr>
              </a:p>
            </p:txBody>
          </p:sp>
          <p:sp>
            <p:nvSpPr>
              <p:cNvPr id="85" name="Freeform 46">
                <a:extLst>
                  <a:ext uri="{FF2B5EF4-FFF2-40B4-BE49-F238E27FC236}">
                    <a16:creationId xmlns:a16="http://schemas.microsoft.com/office/drawing/2014/main" xmlns="" id="{1D818BEC-11DA-4FD2-9715-C8E5CD6414D2}"/>
                  </a:ext>
                </a:extLst>
              </p:cNvPr>
              <p:cNvSpPr>
                <a:spLocks/>
              </p:cNvSpPr>
              <p:nvPr/>
            </p:nvSpPr>
            <p:spPr bwMode="auto">
              <a:xfrm>
                <a:off x="2611701" y="6885048"/>
                <a:ext cx="1107254" cy="688699"/>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chemeClr val="tx2"/>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black"/>
                  </a:solidFill>
                  <a:effectLst/>
                  <a:uLnTx/>
                  <a:uFillTx/>
                </a:endParaRPr>
              </a:p>
            </p:txBody>
          </p:sp>
          <p:sp>
            <p:nvSpPr>
              <p:cNvPr id="86" name="Freeform 47">
                <a:extLst>
                  <a:ext uri="{FF2B5EF4-FFF2-40B4-BE49-F238E27FC236}">
                    <a16:creationId xmlns:a16="http://schemas.microsoft.com/office/drawing/2014/main" xmlns="" id="{BBAA05B9-B61D-477C-9E39-7281BDFDFA2B}"/>
                  </a:ext>
                </a:extLst>
              </p:cNvPr>
              <p:cNvSpPr>
                <a:spLocks/>
              </p:cNvSpPr>
              <p:nvPr/>
            </p:nvSpPr>
            <p:spPr bwMode="auto">
              <a:xfrm>
                <a:off x="2650053" y="6803339"/>
                <a:ext cx="1097249" cy="670356"/>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chemeClr val="tx2"/>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black"/>
                  </a:solidFill>
                  <a:effectLst/>
                  <a:uLnTx/>
                  <a:uFillTx/>
                </a:endParaRPr>
              </a:p>
            </p:txBody>
          </p:sp>
          <p:sp>
            <p:nvSpPr>
              <p:cNvPr id="87" name="Freeform 48">
                <a:extLst>
                  <a:ext uri="{FF2B5EF4-FFF2-40B4-BE49-F238E27FC236}">
                    <a16:creationId xmlns:a16="http://schemas.microsoft.com/office/drawing/2014/main" xmlns="" id="{B1BBF252-ED35-4790-8889-14DFC424E19D}"/>
                  </a:ext>
                </a:extLst>
              </p:cNvPr>
              <p:cNvSpPr>
                <a:spLocks/>
              </p:cNvSpPr>
              <p:nvPr/>
            </p:nvSpPr>
            <p:spPr bwMode="auto">
              <a:xfrm>
                <a:off x="2645052" y="6728298"/>
                <a:ext cx="1155614" cy="777079"/>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chemeClr val="tx2"/>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black"/>
                  </a:solidFill>
                  <a:effectLst/>
                  <a:uLnTx/>
                  <a:uFillTx/>
                </a:endParaRPr>
              </a:p>
            </p:txBody>
          </p:sp>
          <p:sp>
            <p:nvSpPr>
              <p:cNvPr id="88" name="Freeform 49">
                <a:extLst>
                  <a:ext uri="{FF2B5EF4-FFF2-40B4-BE49-F238E27FC236}">
                    <a16:creationId xmlns:a16="http://schemas.microsoft.com/office/drawing/2014/main" xmlns="" id="{95DFBD71-372E-44F8-A107-A0F3673CAB64}"/>
                  </a:ext>
                </a:extLst>
              </p:cNvPr>
              <p:cNvSpPr>
                <a:spLocks/>
              </p:cNvSpPr>
              <p:nvPr/>
            </p:nvSpPr>
            <p:spPr bwMode="auto">
              <a:xfrm>
                <a:off x="2608365" y="6676605"/>
                <a:ext cx="1300691" cy="922156"/>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black"/>
                  </a:solidFill>
                  <a:effectLst/>
                  <a:uLnTx/>
                  <a:uFillTx/>
                </a:endParaRPr>
              </a:p>
            </p:txBody>
          </p:sp>
          <p:sp>
            <p:nvSpPr>
              <p:cNvPr id="89" name="Freeform 50">
                <a:extLst>
                  <a:ext uri="{FF2B5EF4-FFF2-40B4-BE49-F238E27FC236}">
                    <a16:creationId xmlns:a16="http://schemas.microsoft.com/office/drawing/2014/main" xmlns="" id="{35FB87EB-09B5-47D5-968A-CBF370B54F8A}"/>
                  </a:ext>
                </a:extLst>
              </p:cNvPr>
              <p:cNvSpPr>
                <a:spLocks/>
              </p:cNvSpPr>
              <p:nvPr/>
            </p:nvSpPr>
            <p:spPr bwMode="auto">
              <a:xfrm>
                <a:off x="2608365" y="7326950"/>
                <a:ext cx="1197302" cy="271811"/>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ysClr val="windowText" lastClr="000000">
                  <a:alpha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black"/>
                  </a:solidFill>
                  <a:effectLst/>
                  <a:uLnTx/>
                  <a:uFillTx/>
                </a:endParaRPr>
              </a:p>
            </p:txBody>
          </p:sp>
        </p:grpSp>
      </p:grpSp>
      <p:grpSp>
        <p:nvGrpSpPr>
          <p:cNvPr id="13" name="Agrupa 12"/>
          <p:cNvGrpSpPr/>
          <p:nvPr/>
        </p:nvGrpSpPr>
        <p:grpSpPr>
          <a:xfrm>
            <a:off x="260648" y="6803955"/>
            <a:ext cx="861334" cy="745200"/>
            <a:chOff x="260648" y="7731598"/>
            <a:chExt cx="1158394" cy="953155"/>
          </a:xfrm>
        </p:grpSpPr>
        <p:grpSp>
          <p:nvGrpSpPr>
            <p:cNvPr id="65" name="Group 10"/>
            <p:cNvGrpSpPr/>
            <p:nvPr/>
          </p:nvGrpSpPr>
          <p:grpSpPr>
            <a:xfrm>
              <a:off x="260648" y="7731598"/>
              <a:ext cx="1158394" cy="953155"/>
              <a:chOff x="3925455" y="1191491"/>
              <a:chExt cx="1178646" cy="969818"/>
            </a:xfrm>
          </p:grpSpPr>
          <p:sp>
            <p:nvSpPr>
              <p:cNvPr id="66" name="Rectangle 65"/>
              <p:cNvSpPr/>
              <p:nvPr/>
            </p:nvSpPr>
            <p:spPr>
              <a:xfrm>
                <a:off x="3925455" y="1191491"/>
                <a:ext cx="969818" cy="969818"/>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3600" b="1" i="0" u="none" strike="noStrike" kern="0" cap="none" spc="0" normalizeH="0" baseline="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7" name="Isosceles Triangle 12"/>
              <p:cNvSpPr/>
              <p:nvPr/>
            </p:nvSpPr>
            <p:spPr>
              <a:xfrm rot="5400000">
                <a:off x="4803124" y="1537059"/>
                <a:ext cx="323272" cy="278683"/>
              </a:xfrm>
              <a:prstGeom prst="triangle">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sp>
          <p:nvSpPr>
            <p:cNvPr id="90" name="Freeform 308"/>
            <p:cNvSpPr/>
            <p:nvPr/>
          </p:nvSpPr>
          <p:spPr>
            <a:xfrm>
              <a:off x="329982" y="7854718"/>
              <a:ext cx="792000" cy="720000"/>
            </a:xfrm>
            <a:custGeom>
              <a:avLst/>
              <a:gdLst>
                <a:gd name="connsiteX0" fmla="*/ 432708 w 540885"/>
                <a:gd name="connsiteY0" fmla="*/ 356081 h 496091"/>
                <a:gd name="connsiteX1" fmla="*/ 407355 w 540885"/>
                <a:gd name="connsiteY1" fmla="*/ 366786 h 496091"/>
                <a:gd name="connsiteX2" fmla="*/ 396649 w 540885"/>
                <a:gd name="connsiteY2" fmla="*/ 392140 h 496091"/>
                <a:gd name="connsiteX3" fmla="*/ 407213 w 540885"/>
                <a:gd name="connsiteY3" fmla="*/ 417635 h 496091"/>
                <a:gd name="connsiteX4" fmla="*/ 432708 w 540885"/>
                <a:gd name="connsiteY4" fmla="*/ 428199 h 496091"/>
                <a:gd name="connsiteX5" fmla="*/ 458203 w 540885"/>
                <a:gd name="connsiteY5" fmla="*/ 417635 h 496091"/>
                <a:gd name="connsiteX6" fmla="*/ 468767 w 540885"/>
                <a:gd name="connsiteY6" fmla="*/ 392140 h 496091"/>
                <a:gd name="connsiteX7" fmla="*/ 458063 w 540885"/>
                <a:gd name="connsiteY7" fmla="*/ 366786 h 496091"/>
                <a:gd name="connsiteX8" fmla="*/ 432708 w 540885"/>
                <a:gd name="connsiteY8" fmla="*/ 356081 h 496091"/>
                <a:gd name="connsiteX9" fmla="*/ 396649 w 540885"/>
                <a:gd name="connsiteY9" fmla="*/ 288471 h 496091"/>
                <a:gd name="connsiteX10" fmla="*/ 409608 w 540885"/>
                <a:gd name="connsiteY10" fmla="*/ 301570 h 496091"/>
                <a:gd name="connsiteX11" fmla="*/ 424257 w 540885"/>
                <a:gd name="connsiteY11" fmla="*/ 320586 h 496091"/>
                <a:gd name="connsiteX12" fmla="*/ 432708 w 540885"/>
                <a:gd name="connsiteY12" fmla="*/ 320023 h 496091"/>
                <a:gd name="connsiteX13" fmla="*/ 441160 w 540885"/>
                <a:gd name="connsiteY13" fmla="*/ 320586 h 496091"/>
                <a:gd name="connsiteX14" fmla="*/ 467077 w 540885"/>
                <a:gd name="connsiteY14" fmla="*/ 289034 h 496091"/>
                <a:gd name="connsiteX15" fmla="*/ 468767 w 540885"/>
                <a:gd name="connsiteY15" fmla="*/ 288471 h 496091"/>
                <a:gd name="connsiteX16" fmla="*/ 503699 w 540885"/>
                <a:gd name="connsiteY16" fmla="*/ 308190 h 496091"/>
                <a:gd name="connsiteX17" fmla="*/ 504826 w 540885"/>
                <a:gd name="connsiteY17" fmla="*/ 310163 h 496091"/>
                <a:gd name="connsiteX18" fmla="*/ 490459 w 540885"/>
                <a:gd name="connsiteY18" fmla="*/ 349039 h 496091"/>
                <a:gd name="connsiteX19" fmla="*/ 498910 w 540885"/>
                <a:gd name="connsiteY19" fmla="*/ 363688 h 496091"/>
                <a:gd name="connsiteX20" fmla="*/ 540885 w 540885"/>
                <a:gd name="connsiteY20" fmla="*/ 372421 h 496091"/>
                <a:gd name="connsiteX21" fmla="*/ 540885 w 540885"/>
                <a:gd name="connsiteY21" fmla="*/ 411860 h 496091"/>
                <a:gd name="connsiteX22" fmla="*/ 498910 w 540885"/>
                <a:gd name="connsiteY22" fmla="*/ 420593 h 496091"/>
                <a:gd name="connsiteX23" fmla="*/ 490459 w 540885"/>
                <a:gd name="connsiteY23" fmla="*/ 435242 h 496091"/>
                <a:gd name="connsiteX24" fmla="*/ 504826 w 540885"/>
                <a:gd name="connsiteY24" fmla="*/ 474118 h 496091"/>
                <a:gd name="connsiteX25" fmla="*/ 503699 w 540885"/>
                <a:gd name="connsiteY25" fmla="*/ 476090 h 496091"/>
                <a:gd name="connsiteX26" fmla="*/ 468767 w 540885"/>
                <a:gd name="connsiteY26" fmla="*/ 496091 h 496091"/>
                <a:gd name="connsiteX27" fmla="*/ 455809 w 540885"/>
                <a:gd name="connsiteY27" fmla="*/ 482851 h 496091"/>
                <a:gd name="connsiteX28" fmla="*/ 441160 w 540885"/>
                <a:gd name="connsiteY28" fmla="*/ 463695 h 496091"/>
                <a:gd name="connsiteX29" fmla="*/ 432708 w 540885"/>
                <a:gd name="connsiteY29" fmla="*/ 464258 h 496091"/>
                <a:gd name="connsiteX30" fmla="*/ 424257 w 540885"/>
                <a:gd name="connsiteY30" fmla="*/ 463695 h 496091"/>
                <a:gd name="connsiteX31" fmla="*/ 409608 w 540885"/>
                <a:gd name="connsiteY31" fmla="*/ 482851 h 496091"/>
                <a:gd name="connsiteX32" fmla="*/ 396649 w 540885"/>
                <a:gd name="connsiteY32" fmla="*/ 496091 h 496091"/>
                <a:gd name="connsiteX33" fmla="*/ 361717 w 540885"/>
                <a:gd name="connsiteY33" fmla="*/ 476090 h 496091"/>
                <a:gd name="connsiteX34" fmla="*/ 360591 w 540885"/>
                <a:gd name="connsiteY34" fmla="*/ 474118 h 496091"/>
                <a:gd name="connsiteX35" fmla="*/ 374958 w 540885"/>
                <a:gd name="connsiteY35" fmla="*/ 435242 h 496091"/>
                <a:gd name="connsiteX36" fmla="*/ 366507 w 540885"/>
                <a:gd name="connsiteY36" fmla="*/ 420593 h 496091"/>
                <a:gd name="connsiteX37" fmla="*/ 324532 w 540885"/>
                <a:gd name="connsiteY37" fmla="*/ 411860 h 496091"/>
                <a:gd name="connsiteX38" fmla="*/ 324532 w 540885"/>
                <a:gd name="connsiteY38" fmla="*/ 372421 h 496091"/>
                <a:gd name="connsiteX39" fmla="*/ 366507 w 540885"/>
                <a:gd name="connsiteY39" fmla="*/ 363688 h 496091"/>
                <a:gd name="connsiteX40" fmla="*/ 374958 w 540885"/>
                <a:gd name="connsiteY40" fmla="*/ 349039 h 496091"/>
                <a:gd name="connsiteX41" fmla="*/ 360591 w 540885"/>
                <a:gd name="connsiteY41" fmla="*/ 310163 h 496091"/>
                <a:gd name="connsiteX42" fmla="*/ 361717 w 540885"/>
                <a:gd name="connsiteY42" fmla="*/ 308190 h 496091"/>
                <a:gd name="connsiteX43" fmla="*/ 371577 w 540885"/>
                <a:gd name="connsiteY43" fmla="*/ 302557 h 496091"/>
                <a:gd name="connsiteX44" fmla="*/ 388198 w 540885"/>
                <a:gd name="connsiteY44" fmla="*/ 292978 h 496091"/>
                <a:gd name="connsiteX45" fmla="*/ 396649 w 540885"/>
                <a:gd name="connsiteY45" fmla="*/ 288471 h 496091"/>
                <a:gd name="connsiteX46" fmla="*/ 180295 w 540885"/>
                <a:gd name="connsiteY46" fmla="*/ 175788 h 496091"/>
                <a:gd name="connsiteX47" fmla="*/ 129305 w 540885"/>
                <a:gd name="connsiteY47" fmla="*/ 196916 h 496091"/>
                <a:gd name="connsiteX48" fmla="*/ 108177 w 540885"/>
                <a:gd name="connsiteY48" fmla="*/ 247906 h 496091"/>
                <a:gd name="connsiteX49" fmla="*/ 129305 w 540885"/>
                <a:gd name="connsiteY49" fmla="*/ 298895 h 496091"/>
                <a:gd name="connsiteX50" fmla="*/ 180295 w 540885"/>
                <a:gd name="connsiteY50" fmla="*/ 320024 h 496091"/>
                <a:gd name="connsiteX51" fmla="*/ 231285 w 540885"/>
                <a:gd name="connsiteY51" fmla="*/ 298895 h 496091"/>
                <a:gd name="connsiteX52" fmla="*/ 252413 w 540885"/>
                <a:gd name="connsiteY52" fmla="*/ 247906 h 496091"/>
                <a:gd name="connsiteX53" fmla="*/ 231285 w 540885"/>
                <a:gd name="connsiteY53" fmla="*/ 196916 h 496091"/>
                <a:gd name="connsiteX54" fmla="*/ 180295 w 540885"/>
                <a:gd name="connsiteY54" fmla="*/ 175788 h 496091"/>
                <a:gd name="connsiteX55" fmla="*/ 432708 w 540885"/>
                <a:gd name="connsiteY55" fmla="*/ 67611 h 496091"/>
                <a:gd name="connsiteX56" fmla="*/ 407355 w 540885"/>
                <a:gd name="connsiteY56" fmla="*/ 78316 h 496091"/>
                <a:gd name="connsiteX57" fmla="*/ 396649 w 540885"/>
                <a:gd name="connsiteY57" fmla="*/ 103670 h 496091"/>
                <a:gd name="connsiteX58" fmla="*/ 407213 w 540885"/>
                <a:gd name="connsiteY58" fmla="*/ 129165 h 496091"/>
                <a:gd name="connsiteX59" fmla="*/ 432708 w 540885"/>
                <a:gd name="connsiteY59" fmla="*/ 139729 h 496091"/>
                <a:gd name="connsiteX60" fmla="*/ 458203 w 540885"/>
                <a:gd name="connsiteY60" fmla="*/ 129165 h 496091"/>
                <a:gd name="connsiteX61" fmla="*/ 468767 w 540885"/>
                <a:gd name="connsiteY61" fmla="*/ 103670 h 496091"/>
                <a:gd name="connsiteX62" fmla="*/ 458063 w 540885"/>
                <a:gd name="connsiteY62" fmla="*/ 78316 h 496091"/>
                <a:gd name="connsiteX63" fmla="*/ 432708 w 540885"/>
                <a:gd name="connsiteY63" fmla="*/ 67611 h 496091"/>
                <a:gd name="connsiteX64" fmla="*/ 154096 w 540885"/>
                <a:gd name="connsiteY64" fmla="*/ 67611 h 496091"/>
                <a:gd name="connsiteX65" fmla="*/ 206494 w 540885"/>
                <a:gd name="connsiteY65" fmla="*/ 67611 h 496091"/>
                <a:gd name="connsiteX66" fmla="*/ 212128 w 540885"/>
                <a:gd name="connsiteY66" fmla="*/ 69724 h 496091"/>
                <a:gd name="connsiteX67" fmla="*/ 214945 w 540885"/>
                <a:gd name="connsiteY67" fmla="*/ 74654 h 496091"/>
                <a:gd name="connsiteX68" fmla="*/ 221425 w 540885"/>
                <a:gd name="connsiteY68" fmla="*/ 117755 h 496091"/>
                <a:gd name="connsiteX69" fmla="*/ 242553 w 540885"/>
                <a:gd name="connsiteY69" fmla="*/ 126488 h 496091"/>
                <a:gd name="connsiteX70" fmla="*/ 275795 w 540885"/>
                <a:gd name="connsiteY70" fmla="*/ 101416 h 496091"/>
                <a:gd name="connsiteX71" fmla="*/ 281429 w 540885"/>
                <a:gd name="connsiteY71" fmla="*/ 99444 h 496091"/>
                <a:gd name="connsiteX72" fmla="*/ 287345 w 540885"/>
                <a:gd name="connsiteY72" fmla="*/ 101698 h 496091"/>
                <a:gd name="connsiteX73" fmla="*/ 327911 w 540885"/>
                <a:gd name="connsiteY73" fmla="*/ 146772 h 496091"/>
                <a:gd name="connsiteX74" fmla="*/ 325939 w 540885"/>
                <a:gd name="connsiteY74" fmla="*/ 152124 h 496091"/>
                <a:gd name="connsiteX75" fmla="*/ 314108 w 540885"/>
                <a:gd name="connsiteY75" fmla="*/ 167337 h 496091"/>
                <a:gd name="connsiteX76" fmla="*/ 301430 w 540885"/>
                <a:gd name="connsiteY76" fmla="*/ 184239 h 496091"/>
                <a:gd name="connsiteX77" fmla="*/ 311008 w 540885"/>
                <a:gd name="connsiteY77" fmla="*/ 207339 h 496091"/>
                <a:gd name="connsiteX78" fmla="*/ 353828 w 540885"/>
                <a:gd name="connsiteY78" fmla="*/ 213819 h 496091"/>
                <a:gd name="connsiteX79" fmla="*/ 358618 w 540885"/>
                <a:gd name="connsiteY79" fmla="*/ 216777 h 496091"/>
                <a:gd name="connsiteX80" fmla="*/ 360590 w 540885"/>
                <a:gd name="connsiteY80" fmla="*/ 222270 h 496091"/>
                <a:gd name="connsiteX81" fmla="*/ 360590 w 540885"/>
                <a:gd name="connsiteY81" fmla="*/ 274386 h 496091"/>
                <a:gd name="connsiteX82" fmla="*/ 358618 w 540885"/>
                <a:gd name="connsiteY82" fmla="*/ 279880 h 496091"/>
                <a:gd name="connsiteX83" fmla="*/ 354110 w 540885"/>
                <a:gd name="connsiteY83" fmla="*/ 282838 h 496091"/>
                <a:gd name="connsiteX84" fmla="*/ 310445 w 540885"/>
                <a:gd name="connsiteY84" fmla="*/ 289599 h 496091"/>
                <a:gd name="connsiteX85" fmla="*/ 301430 w 540885"/>
                <a:gd name="connsiteY85" fmla="*/ 311009 h 496091"/>
                <a:gd name="connsiteX86" fmla="*/ 326784 w 540885"/>
                <a:gd name="connsiteY86" fmla="*/ 343405 h 496091"/>
                <a:gd name="connsiteX87" fmla="*/ 328756 w 540885"/>
                <a:gd name="connsiteY87" fmla="*/ 349040 h 496091"/>
                <a:gd name="connsiteX88" fmla="*/ 326784 w 540885"/>
                <a:gd name="connsiteY88" fmla="*/ 354392 h 496091"/>
                <a:gd name="connsiteX89" fmla="*/ 303543 w 540885"/>
                <a:gd name="connsiteY89" fmla="*/ 379605 h 496091"/>
                <a:gd name="connsiteX90" fmla="*/ 281429 w 540885"/>
                <a:gd name="connsiteY90" fmla="*/ 396367 h 496091"/>
                <a:gd name="connsiteX91" fmla="*/ 275513 w 540885"/>
                <a:gd name="connsiteY91" fmla="*/ 394395 h 496091"/>
                <a:gd name="connsiteX92" fmla="*/ 243117 w 540885"/>
                <a:gd name="connsiteY92" fmla="*/ 369041 h 496091"/>
                <a:gd name="connsiteX93" fmla="*/ 221425 w 540885"/>
                <a:gd name="connsiteY93" fmla="*/ 377774 h 496091"/>
                <a:gd name="connsiteX94" fmla="*/ 214945 w 540885"/>
                <a:gd name="connsiteY94" fmla="*/ 421439 h 496091"/>
                <a:gd name="connsiteX95" fmla="*/ 206494 w 540885"/>
                <a:gd name="connsiteY95" fmla="*/ 428200 h 496091"/>
                <a:gd name="connsiteX96" fmla="*/ 154096 w 540885"/>
                <a:gd name="connsiteY96" fmla="*/ 428200 h 496091"/>
                <a:gd name="connsiteX97" fmla="*/ 148462 w 540885"/>
                <a:gd name="connsiteY97" fmla="*/ 426087 h 496091"/>
                <a:gd name="connsiteX98" fmla="*/ 145645 w 540885"/>
                <a:gd name="connsiteY98" fmla="*/ 421158 h 496091"/>
                <a:gd name="connsiteX99" fmla="*/ 139165 w 540885"/>
                <a:gd name="connsiteY99" fmla="*/ 378056 h 496091"/>
                <a:gd name="connsiteX100" fmla="*/ 118037 w 540885"/>
                <a:gd name="connsiteY100" fmla="*/ 369323 h 496091"/>
                <a:gd name="connsiteX101" fmla="*/ 84795 w 540885"/>
                <a:gd name="connsiteY101" fmla="*/ 394395 h 496091"/>
                <a:gd name="connsiteX102" fmla="*/ 79161 w 540885"/>
                <a:gd name="connsiteY102" fmla="*/ 396367 h 496091"/>
                <a:gd name="connsiteX103" fmla="*/ 73245 w 540885"/>
                <a:gd name="connsiteY103" fmla="*/ 394113 h 496091"/>
                <a:gd name="connsiteX104" fmla="*/ 32679 w 540885"/>
                <a:gd name="connsiteY104" fmla="*/ 349040 h 496091"/>
                <a:gd name="connsiteX105" fmla="*/ 34651 w 540885"/>
                <a:gd name="connsiteY105" fmla="*/ 343687 h 496091"/>
                <a:gd name="connsiteX106" fmla="*/ 46201 w 540885"/>
                <a:gd name="connsiteY106" fmla="*/ 328756 h 496091"/>
                <a:gd name="connsiteX107" fmla="*/ 59441 w 540885"/>
                <a:gd name="connsiteY107" fmla="*/ 311572 h 496091"/>
                <a:gd name="connsiteX108" fmla="*/ 49581 w 540885"/>
                <a:gd name="connsiteY108" fmla="*/ 288472 h 496091"/>
                <a:gd name="connsiteX109" fmla="*/ 6761 w 540885"/>
                <a:gd name="connsiteY109" fmla="*/ 281711 h 496091"/>
                <a:gd name="connsiteX110" fmla="*/ 1972 w 540885"/>
                <a:gd name="connsiteY110" fmla="*/ 279034 h 496091"/>
                <a:gd name="connsiteX111" fmla="*/ 0 w 540885"/>
                <a:gd name="connsiteY111" fmla="*/ 273541 h 496091"/>
                <a:gd name="connsiteX112" fmla="*/ 0 w 540885"/>
                <a:gd name="connsiteY112" fmla="*/ 221425 h 496091"/>
                <a:gd name="connsiteX113" fmla="*/ 1972 w 540885"/>
                <a:gd name="connsiteY113" fmla="*/ 215932 h 496091"/>
                <a:gd name="connsiteX114" fmla="*/ 6480 w 540885"/>
                <a:gd name="connsiteY114" fmla="*/ 212973 h 496091"/>
                <a:gd name="connsiteX115" fmla="*/ 50145 w 540885"/>
                <a:gd name="connsiteY115" fmla="*/ 206213 h 496091"/>
                <a:gd name="connsiteX116" fmla="*/ 59159 w 540885"/>
                <a:gd name="connsiteY116" fmla="*/ 184802 h 496091"/>
                <a:gd name="connsiteX117" fmla="*/ 33806 w 540885"/>
                <a:gd name="connsiteY117" fmla="*/ 152406 h 496091"/>
                <a:gd name="connsiteX118" fmla="*/ 31834 w 540885"/>
                <a:gd name="connsiteY118" fmla="*/ 146772 h 496091"/>
                <a:gd name="connsiteX119" fmla="*/ 33806 w 540885"/>
                <a:gd name="connsiteY119" fmla="*/ 141137 h 496091"/>
                <a:gd name="connsiteX120" fmla="*/ 56906 w 540885"/>
                <a:gd name="connsiteY120" fmla="*/ 116065 h 496091"/>
                <a:gd name="connsiteX121" fmla="*/ 79161 w 540885"/>
                <a:gd name="connsiteY121" fmla="*/ 99444 h 496091"/>
                <a:gd name="connsiteX122" fmla="*/ 85077 w 540885"/>
                <a:gd name="connsiteY122" fmla="*/ 101416 h 496091"/>
                <a:gd name="connsiteX123" fmla="*/ 117474 w 540885"/>
                <a:gd name="connsiteY123" fmla="*/ 126770 h 496091"/>
                <a:gd name="connsiteX124" fmla="*/ 139165 w 540885"/>
                <a:gd name="connsiteY124" fmla="*/ 117755 h 496091"/>
                <a:gd name="connsiteX125" fmla="*/ 145645 w 540885"/>
                <a:gd name="connsiteY125" fmla="*/ 74372 h 496091"/>
                <a:gd name="connsiteX126" fmla="*/ 154096 w 540885"/>
                <a:gd name="connsiteY126" fmla="*/ 67611 h 496091"/>
                <a:gd name="connsiteX127" fmla="*/ 396649 w 540885"/>
                <a:gd name="connsiteY127" fmla="*/ 0 h 496091"/>
                <a:gd name="connsiteX128" fmla="*/ 409608 w 540885"/>
                <a:gd name="connsiteY128" fmla="*/ 13100 h 496091"/>
                <a:gd name="connsiteX129" fmla="*/ 424257 w 540885"/>
                <a:gd name="connsiteY129" fmla="*/ 32116 h 496091"/>
                <a:gd name="connsiteX130" fmla="*/ 432708 w 540885"/>
                <a:gd name="connsiteY130" fmla="*/ 31552 h 496091"/>
                <a:gd name="connsiteX131" fmla="*/ 441160 w 540885"/>
                <a:gd name="connsiteY131" fmla="*/ 32116 h 496091"/>
                <a:gd name="connsiteX132" fmla="*/ 467077 w 540885"/>
                <a:gd name="connsiteY132" fmla="*/ 564 h 496091"/>
                <a:gd name="connsiteX133" fmla="*/ 468767 w 540885"/>
                <a:gd name="connsiteY133" fmla="*/ 0 h 496091"/>
                <a:gd name="connsiteX134" fmla="*/ 503699 w 540885"/>
                <a:gd name="connsiteY134" fmla="*/ 19720 h 496091"/>
                <a:gd name="connsiteX135" fmla="*/ 504826 w 540885"/>
                <a:gd name="connsiteY135" fmla="*/ 21692 h 496091"/>
                <a:gd name="connsiteX136" fmla="*/ 490459 w 540885"/>
                <a:gd name="connsiteY136" fmla="*/ 60568 h 496091"/>
                <a:gd name="connsiteX137" fmla="*/ 498910 w 540885"/>
                <a:gd name="connsiteY137" fmla="*/ 75217 h 496091"/>
                <a:gd name="connsiteX138" fmla="*/ 540885 w 540885"/>
                <a:gd name="connsiteY138" fmla="*/ 83950 h 496091"/>
                <a:gd name="connsiteX139" fmla="*/ 540885 w 540885"/>
                <a:gd name="connsiteY139" fmla="*/ 123390 h 496091"/>
                <a:gd name="connsiteX140" fmla="*/ 498910 w 540885"/>
                <a:gd name="connsiteY140" fmla="*/ 132123 h 496091"/>
                <a:gd name="connsiteX141" fmla="*/ 490459 w 540885"/>
                <a:gd name="connsiteY141" fmla="*/ 146772 h 496091"/>
                <a:gd name="connsiteX142" fmla="*/ 504826 w 540885"/>
                <a:gd name="connsiteY142" fmla="*/ 185648 h 496091"/>
                <a:gd name="connsiteX143" fmla="*/ 503699 w 540885"/>
                <a:gd name="connsiteY143" fmla="*/ 187619 h 496091"/>
                <a:gd name="connsiteX144" fmla="*/ 468767 w 540885"/>
                <a:gd name="connsiteY144" fmla="*/ 207621 h 496091"/>
                <a:gd name="connsiteX145" fmla="*/ 455809 w 540885"/>
                <a:gd name="connsiteY145" fmla="*/ 194381 h 496091"/>
                <a:gd name="connsiteX146" fmla="*/ 441160 w 540885"/>
                <a:gd name="connsiteY146" fmla="*/ 175224 h 496091"/>
                <a:gd name="connsiteX147" fmla="*/ 432708 w 540885"/>
                <a:gd name="connsiteY147" fmla="*/ 175788 h 496091"/>
                <a:gd name="connsiteX148" fmla="*/ 424257 w 540885"/>
                <a:gd name="connsiteY148" fmla="*/ 175224 h 496091"/>
                <a:gd name="connsiteX149" fmla="*/ 409608 w 540885"/>
                <a:gd name="connsiteY149" fmla="*/ 194381 h 496091"/>
                <a:gd name="connsiteX150" fmla="*/ 396649 w 540885"/>
                <a:gd name="connsiteY150" fmla="*/ 207621 h 496091"/>
                <a:gd name="connsiteX151" fmla="*/ 361717 w 540885"/>
                <a:gd name="connsiteY151" fmla="*/ 187619 h 496091"/>
                <a:gd name="connsiteX152" fmla="*/ 360591 w 540885"/>
                <a:gd name="connsiteY152" fmla="*/ 185648 h 496091"/>
                <a:gd name="connsiteX153" fmla="*/ 374958 w 540885"/>
                <a:gd name="connsiteY153" fmla="*/ 146772 h 496091"/>
                <a:gd name="connsiteX154" fmla="*/ 366507 w 540885"/>
                <a:gd name="connsiteY154" fmla="*/ 132123 h 496091"/>
                <a:gd name="connsiteX155" fmla="*/ 324532 w 540885"/>
                <a:gd name="connsiteY155" fmla="*/ 123390 h 496091"/>
                <a:gd name="connsiteX156" fmla="*/ 324532 w 540885"/>
                <a:gd name="connsiteY156" fmla="*/ 83950 h 496091"/>
                <a:gd name="connsiteX157" fmla="*/ 366507 w 540885"/>
                <a:gd name="connsiteY157" fmla="*/ 75217 h 496091"/>
                <a:gd name="connsiteX158" fmla="*/ 374958 w 540885"/>
                <a:gd name="connsiteY158" fmla="*/ 60568 h 496091"/>
                <a:gd name="connsiteX159" fmla="*/ 360591 w 540885"/>
                <a:gd name="connsiteY159" fmla="*/ 21692 h 496091"/>
                <a:gd name="connsiteX160" fmla="*/ 361717 w 540885"/>
                <a:gd name="connsiteY160" fmla="*/ 19720 h 496091"/>
                <a:gd name="connsiteX161" fmla="*/ 371577 w 540885"/>
                <a:gd name="connsiteY161" fmla="*/ 14086 h 496091"/>
                <a:gd name="connsiteX162" fmla="*/ 388198 w 540885"/>
                <a:gd name="connsiteY162" fmla="*/ 4508 h 496091"/>
                <a:gd name="connsiteX163" fmla="*/ 396649 w 540885"/>
                <a:gd name="connsiteY163" fmla="*/ 0 h 49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40885" h="496091">
                  <a:moveTo>
                    <a:pt x="432708" y="356081"/>
                  </a:moveTo>
                  <a:cubicBezTo>
                    <a:pt x="422942" y="356081"/>
                    <a:pt x="414491" y="359650"/>
                    <a:pt x="407355" y="366786"/>
                  </a:cubicBezTo>
                  <a:cubicBezTo>
                    <a:pt x="400218" y="373923"/>
                    <a:pt x="396649" y="382375"/>
                    <a:pt x="396649" y="392140"/>
                  </a:cubicBezTo>
                  <a:cubicBezTo>
                    <a:pt x="396649" y="402094"/>
                    <a:pt x="400171" y="410592"/>
                    <a:pt x="407213" y="417635"/>
                  </a:cubicBezTo>
                  <a:cubicBezTo>
                    <a:pt x="414257" y="424678"/>
                    <a:pt x="422754" y="428199"/>
                    <a:pt x="432708" y="428199"/>
                  </a:cubicBezTo>
                  <a:cubicBezTo>
                    <a:pt x="442662" y="428199"/>
                    <a:pt x="451161" y="424678"/>
                    <a:pt x="458203" y="417635"/>
                  </a:cubicBezTo>
                  <a:cubicBezTo>
                    <a:pt x="465246" y="410592"/>
                    <a:pt x="468767" y="402094"/>
                    <a:pt x="468767" y="392140"/>
                  </a:cubicBezTo>
                  <a:cubicBezTo>
                    <a:pt x="468767" y="382375"/>
                    <a:pt x="465199" y="373923"/>
                    <a:pt x="458063" y="366786"/>
                  </a:cubicBezTo>
                  <a:cubicBezTo>
                    <a:pt x="450925" y="359650"/>
                    <a:pt x="442474" y="356081"/>
                    <a:pt x="432708" y="356081"/>
                  </a:cubicBezTo>
                  <a:close/>
                  <a:moveTo>
                    <a:pt x="396649" y="288471"/>
                  </a:moveTo>
                  <a:cubicBezTo>
                    <a:pt x="398152" y="288471"/>
                    <a:pt x="402471" y="292838"/>
                    <a:pt x="409608" y="301570"/>
                  </a:cubicBezTo>
                  <a:cubicBezTo>
                    <a:pt x="416744" y="310303"/>
                    <a:pt x="421628" y="316642"/>
                    <a:pt x="424257" y="320586"/>
                  </a:cubicBezTo>
                  <a:cubicBezTo>
                    <a:pt x="428013" y="320210"/>
                    <a:pt x="430830" y="320023"/>
                    <a:pt x="432708" y="320023"/>
                  </a:cubicBezTo>
                  <a:cubicBezTo>
                    <a:pt x="434586" y="320023"/>
                    <a:pt x="437403" y="320210"/>
                    <a:pt x="441160" y="320586"/>
                  </a:cubicBezTo>
                  <a:cubicBezTo>
                    <a:pt x="450738" y="307251"/>
                    <a:pt x="459377" y="296734"/>
                    <a:pt x="467077" y="289034"/>
                  </a:cubicBezTo>
                  <a:lnTo>
                    <a:pt x="468767" y="288471"/>
                  </a:lnTo>
                  <a:cubicBezTo>
                    <a:pt x="469518" y="288471"/>
                    <a:pt x="481162" y="295044"/>
                    <a:pt x="503699" y="308190"/>
                  </a:cubicBezTo>
                  <a:cubicBezTo>
                    <a:pt x="504450" y="308754"/>
                    <a:pt x="504826" y="309412"/>
                    <a:pt x="504826" y="310163"/>
                  </a:cubicBezTo>
                  <a:cubicBezTo>
                    <a:pt x="504826" y="314858"/>
                    <a:pt x="500037" y="327816"/>
                    <a:pt x="490459" y="349039"/>
                  </a:cubicBezTo>
                  <a:cubicBezTo>
                    <a:pt x="493651" y="353358"/>
                    <a:pt x="496468" y="358241"/>
                    <a:pt x="498910" y="363688"/>
                  </a:cubicBezTo>
                  <a:cubicBezTo>
                    <a:pt x="526893" y="366505"/>
                    <a:pt x="540885" y="369416"/>
                    <a:pt x="540885" y="372421"/>
                  </a:cubicBezTo>
                  <a:lnTo>
                    <a:pt x="540885" y="411860"/>
                  </a:lnTo>
                  <a:cubicBezTo>
                    <a:pt x="540885" y="414865"/>
                    <a:pt x="526893" y="417776"/>
                    <a:pt x="498910" y="420593"/>
                  </a:cubicBezTo>
                  <a:cubicBezTo>
                    <a:pt x="496657" y="425664"/>
                    <a:pt x="493839" y="430547"/>
                    <a:pt x="490459" y="435242"/>
                  </a:cubicBezTo>
                  <a:cubicBezTo>
                    <a:pt x="500037" y="456464"/>
                    <a:pt x="504826" y="469423"/>
                    <a:pt x="504826" y="474118"/>
                  </a:cubicBezTo>
                  <a:cubicBezTo>
                    <a:pt x="504826" y="474869"/>
                    <a:pt x="504450" y="475527"/>
                    <a:pt x="503699" y="476090"/>
                  </a:cubicBezTo>
                  <a:cubicBezTo>
                    <a:pt x="480787" y="489424"/>
                    <a:pt x="469143" y="496091"/>
                    <a:pt x="468767" y="496091"/>
                  </a:cubicBezTo>
                  <a:cubicBezTo>
                    <a:pt x="467265" y="496091"/>
                    <a:pt x="462945" y="491678"/>
                    <a:pt x="455809" y="482851"/>
                  </a:cubicBezTo>
                  <a:cubicBezTo>
                    <a:pt x="448672" y="474024"/>
                    <a:pt x="443788" y="467639"/>
                    <a:pt x="441160" y="463695"/>
                  </a:cubicBezTo>
                  <a:cubicBezTo>
                    <a:pt x="437403" y="464070"/>
                    <a:pt x="434586" y="464258"/>
                    <a:pt x="432708" y="464258"/>
                  </a:cubicBezTo>
                  <a:cubicBezTo>
                    <a:pt x="430830" y="464258"/>
                    <a:pt x="428013" y="464070"/>
                    <a:pt x="424257" y="463695"/>
                  </a:cubicBezTo>
                  <a:cubicBezTo>
                    <a:pt x="421628" y="467639"/>
                    <a:pt x="416744" y="474024"/>
                    <a:pt x="409608" y="482851"/>
                  </a:cubicBezTo>
                  <a:cubicBezTo>
                    <a:pt x="402471" y="491678"/>
                    <a:pt x="398152" y="496091"/>
                    <a:pt x="396649" y="496091"/>
                  </a:cubicBezTo>
                  <a:cubicBezTo>
                    <a:pt x="396274" y="496091"/>
                    <a:pt x="384629" y="489424"/>
                    <a:pt x="361717" y="476090"/>
                  </a:cubicBezTo>
                  <a:cubicBezTo>
                    <a:pt x="360966" y="475527"/>
                    <a:pt x="360591" y="474869"/>
                    <a:pt x="360591" y="474118"/>
                  </a:cubicBezTo>
                  <a:cubicBezTo>
                    <a:pt x="360591" y="469423"/>
                    <a:pt x="365380" y="456464"/>
                    <a:pt x="374958" y="435242"/>
                  </a:cubicBezTo>
                  <a:cubicBezTo>
                    <a:pt x="371577" y="430547"/>
                    <a:pt x="368760" y="425664"/>
                    <a:pt x="366507" y="420593"/>
                  </a:cubicBezTo>
                  <a:cubicBezTo>
                    <a:pt x="338523" y="417776"/>
                    <a:pt x="324532" y="414865"/>
                    <a:pt x="324532" y="411860"/>
                  </a:cubicBezTo>
                  <a:lnTo>
                    <a:pt x="324532" y="372421"/>
                  </a:lnTo>
                  <a:cubicBezTo>
                    <a:pt x="324532" y="369416"/>
                    <a:pt x="338523" y="366505"/>
                    <a:pt x="366507" y="363688"/>
                  </a:cubicBezTo>
                  <a:cubicBezTo>
                    <a:pt x="368948" y="358241"/>
                    <a:pt x="371765" y="353358"/>
                    <a:pt x="374958" y="349039"/>
                  </a:cubicBezTo>
                  <a:cubicBezTo>
                    <a:pt x="365380" y="327816"/>
                    <a:pt x="360591" y="314858"/>
                    <a:pt x="360591" y="310163"/>
                  </a:cubicBezTo>
                  <a:cubicBezTo>
                    <a:pt x="360591" y="309412"/>
                    <a:pt x="360966" y="308754"/>
                    <a:pt x="361717" y="308190"/>
                  </a:cubicBezTo>
                  <a:cubicBezTo>
                    <a:pt x="362468" y="307815"/>
                    <a:pt x="365755" y="305937"/>
                    <a:pt x="371577" y="302557"/>
                  </a:cubicBezTo>
                  <a:cubicBezTo>
                    <a:pt x="377399" y="299176"/>
                    <a:pt x="382939" y="295983"/>
                    <a:pt x="388198" y="292978"/>
                  </a:cubicBezTo>
                  <a:cubicBezTo>
                    <a:pt x="393457" y="289974"/>
                    <a:pt x="396274" y="288471"/>
                    <a:pt x="396649" y="288471"/>
                  </a:cubicBezTo>
                  <a:close/>
                  <a:moveTo>
                    <a:pt x="180295" y="175788"/>
                  </a:moveTo>
                  <a:cubicBezTo>
                    <a:pt x="160387" y="175788"/>
                    <a:pt x="143391" y="182830"/>
                    <a:pt x="129305" y="196916"/>
                  </a:cubicBezTo>
                  <a:cubicBezTo>
                    <a:pt x="115220" y="211002"/>
                    <a:pt x="108177" y="227998"/>
                    <a:pt x="108177" y="247906"/>
                  </a:cubicBezTo>
                  <a:cubicBezTo>
                    <a:pt x="108177" y="267813"/>
                    <a:pt x="115220" y="284810"/>
                    <a:pt x="129305" y="298895"/>
                  </a:cubicBezTo>
                  <a:cubicBezTo>
                    <a:pt x="143391" y="312981"/>
                    <a:pt x="160387" y="320024"/>
                    <a:pt x="180295" y="320024"/>
                  </a:cubicBezTo>
                  <a:cubicBezTo>
                    <a:pt x="200202" y="320024"/>
                    <a:pt x="217199" y="312981"/>
                    <a:pt x="231285" y="298895"/>
                  </a:cubicBezTo>
                  <a:cubicBezTo>
                    <a:pt x="245370" y="284810"/>
                    <a:pt x="252413" y="267813"/>
                    <a:pt x="252413" y="247906"/>
                  </a:cubicBezTo>
                  <a:cubicBezTo>
                    <a:pt x="252413" y="227998"/>
                    <a:pt x="245370" y="211002"/>
                    <a:pt x="231285" y="196916"/>
                  </a:cubicBezTo>
                  <a:cubicBezTo>
                    <a:pt x="217199" y="182830"/>
                    <a:pt x="200202" y="175788"/>
                    <a:pt x="180295" y="175788"/>
                  </a:cubicBezTo>
                  <a:close/>
                  <a:moveTo>
                    <a:pt x="432708" y="67611"/>
                  </a:moveTo>
                  <a:cubicBezTo>
                    <a:pt x="422942" y="67611"/>
                    <a:pt x="414491" y="71179"/>
                    <a:pt x="407355" y="78316"/>
                  </a:cubicBezTo>
                  <a:cubicBezTo>
                    <a:pt x="400218" y="85453"/>
                    <a:pt x="396649" y="93904"/>
                    <a:pt x="396649" y="103670"/>
                  </a:cubicBezTo>
                  <a:cubicBezTo>
                    <a:pt x="396649" y="113624"/>
                    <a:pt x="400171" y="122122"/>
                    <a:pt x="407213" y="129165"/>
                  </a:cubicBezTo>
                  <a:cubicBezTo>
                    <a:pt x="414257" y="136207"/>
                    <a:pt x="422754" y="139729"/>
                    <a:pt x="432708" y="139729"/>
                  </a:cubicBezTo>
                  <a:cubicBezTo>
                    <a:pt x="442662" y="139729"/>
                    <a:pt x="451161" y="136207"/>
                    <a:pt x="458203" y="129165"/>
                  </a:cubicBezTo>
                  <a:cubicBezTo>
                    <a:pt x="465246" y="122122"/>
                    <a:pt x="468767" y="113624"/>
                    <a:pt x="468767" y="103670"/>
                  </a:cubicBezTo>
                  <a:cubicBezTo>
                    <a:pt x="468767" y="93904"/>
                    <a:pt x="465199" y="85453"/>
                    <a:pt x="458063" y="78316"/>
                  </a:cubicBezTo>
                  <a:cubicBezTo>
                    <a:pt x="450925" y="71179"/>
                    <a:pt x="442474" y="67611"/>
                    <a:pt x="432708" y="67611"/>
                  </a:cubicBezTo>
                  <a:close/>
                  <a:moveTo>
                    <a:pt x="154096" y="67611"/>
                  </a:moveTo>
                  <a:lnTo>
                    <a:pt x="206494" y="67611"/>
                  </a:lnTo>
                  <a:cubicBezTo>
                    <a:pt x="208559" y="67611"/>
                    <a:pt x="210438" y="68315"/>
                    <a:pt x="212128" y="69724"/>
                  </a:cubicBezTo>
                  <a:cubicBezTo>
                    <a:pt x="213818" y="71132"/>
                    <a:pt x="214757" y="72775"/>
                    <a:pt x="214945" y="74654"/>
                  </a:cubicBezTo>
                  <a:lnTo>
                    <a:pt x="221425" y="117755"/>
                  </a:lnTo>
                  <a:cubicBezTo>
                    <a:pt x="227810" y="119633"/>
                    <a:pt x="234853" y="122545"/>
                    <a:pt x="242553" y="126488"/>
                  </a:cubicBezTo>
                  <a:lnTo>
                    <a:pt x="275795" y="101416"/>
                  </a:lnTo>
                  <a:cubicBezTo>
                    <a:pt x="277297" y="100102"/>
                    <a:pt x="279175" y="99444"/>
                    <a:pt x="281429" y="99444"/>
                  </a:cubicBezTo>
                  <a:cubicBezTo>
                    <a:pt x="283494" y="99444"/>
                    <a:pt x="285466" y="100195"/>
                    <a:pt x="287345" y="101698"/>
                  </a:cubicBezTo>
                  <a:cubicBezTo>
                    <a:pt x="314389" y="126676"/>
                    <a:pt x="327911" y="141701"/>
                    <a:pt x="327911" y="146772"/>
                  </a:cubicBezTo>
                  <a:cubicBezTo>
                    <a:pt x="327911" y="148462"/>
                    <a:pt x="327254" y="150246"/>
                    <a:pt x="325939" y="152124"/>
                  </a:cubicBezTo>
                  <a:cubicBezTo>
                    <a:pt x="323685" y="155129"/>
                    <a:pt x="319742" y="160200"/>
                    <a:pt x="314108" y="167337"/>
                  </a:cubicBezTo>
                  <a:cubicBezTo>
                    <a:pt x="308473" y="174473"/>
                    <a:pt x="304248" y="180107"/>
                    <a:pt x="301430" y="184239"/>
                  </a:cubicBezTo>
                  <a:cubicBezTo>
                    <a:pt x="305749" y="193254"/>
                    <a:pt x="308942" y="200954"/>
                    <a:pt x="311008" y="207339"/>
                  </a:cubicBezTo>
                  <a:lnTo>
                    <a:pt x="353828" y="213819"/>
                  </a:lnTo>
                  <a:cubicBezTo>
                    <a:pt x="355706" y="214194"/>
                    <a:pt x="357303" y="215180"/>
                    <a:pt x="358618" y="216777"/>
                  </a:cubicBezTo>
                  <a:cubicBezTo>
                    <a:pt x="359932" y="218373"/>
                    <a:pt x="360590" y="220204"/>
                    <a:pt x="360590" y="222270"/>
                  </a:cubicBezTo>
                  <a:lnTo>
                    <a:pt x="360590" y="274386"/>
                  </a:lnTo>
                  <a:cubicBezTo>
                    <a:pt x="360590" y="276265"/>
                    <a:pt x="359932" y="278095"/>
                    <a:pt x="358618" y="279880"/>
                  </a:cubicBezTo>
                  <a:cubicBezTo>
                    <a:pt x="357303" y="281664"/>
                    <a:pt x="355800" y="282650"/>
                    <a:pt x="354110" y="282838"/>
                  </a:cubicBezTo>
                  <a:lnTo>
                    <a:pt x="310445" y="289599"/>
                  </a:lnTo>
                  <a:cubicBezTo>
                    <a:pt x="308379" y="296172"/>
                    <a:pt x="305374" y="303309"/>
                    <a:pt x="301430" y="311009"/>
                  </a:cubicBezTo>
                  <a:cubicBezTo>
                    <a:pt x="307816" y="320024"/>
                    <a:pt x="316267" y="330822"/>
                    <a:pt x="326784" y="343405"/>
                  </a:cubicBezTo>
                  <a:cubicBezTo>
                    <a:pt x="328099" y="345283"/>
                    <a:pt x="328756" y="347161"/>
                    <a:pt x="328756" y="349040"/>
                  </a:cubicBezTo>
                  <a:cubicBezTo>
                    <a:pt x="328756" y="351293"/>
                    <a:pt x="328099" y="353077"/>
                    <a:pt x="326784" y="354392"/>
                  </a:cubicBezTo>
                  <a:cubicBezTo>
                    <a:pt x="322465" y="360026"/>
                    <a:pt x="314717" y="368431"/>
                    <a:pt x="303543" y="379605"/>
                  </a:cubicBezTo>
                  <a:cubicBezTo>
                    <a:pt x="292368" y="390780"/>
                    <a:pt x="284997" y="396367"/>
                    <a:pt x="281429" y="396367"/>
                  </a:cubicBezTo>
                  <a:cubicBezTo>
                    <a:pt x="279363" y="396367"/>
                    <a:pt x="277391" y="395710"/>
                    <a:pt x="275513" y="394395"/>
                  </a:cubicBezTo>
                  <a:lnTo>
                    <a:pt x="243117" y="369041"/>
                  </a:lnTo>
                  <a:cubicBezTo>
                    <a:pt x="236167" y="372609"/>
                    <a:pt x="228937" y="375520"/>
                    <a:pt x="221425" y="377774"/>
                  </a:cubicBezTo>
                  <a:cubicBezTo>
                    <a:pt x="219359" y="398057"/>
                    <a:pt x="217199" y="412612"/>
                    <a:pt x="214945" y="421439"/>
                  </a:cubicBezTo>
                  <a:cubicBezTo>
                    <a:pt x="213630" y="425947"/>
                    <a:pt x="210813" y="428200"/>
                    <a:pt x="206494" y="428200"/>
                  </a:cubicBezTo>
                  <a:lnTo>
                    <a:pt x="154096" y="428200"/>
                  </a:lnTo>
                  <a:cubicBezTo>
                    <a:pt x="152030" y="428200"/>
                    <a:pt x="150152" y="427496"/>
                    <a:pt x="148462" y="426087"/>
                  </a:cubicBezTo>
                  <a:cubicBezTo>
                    <a:pt x="146771" y="424679"/>
                    <a:pt x="145832" y="423035"/>
                    <a:pt x="145645" y="421158"/>
                  </a:cubicBezTo>
                  <a:lnTo>
                    <a:pt x="139165" y="378056"/>
                  </a:lnTo>
                  <a:cubicBezTo>
                    <a:pt x="132779" y="376178"/>
                    <a:pt x="125737" y="373267"/>
                    <a:pt x="118037" y="369323"/>
                  </a:cubicBezTo>
                  <a:lnTo>
                    <a:pt x="84795" y="394395"/>
                  </a:lnTo>
                  <a:cubicBezTo>
                    <a:pt x="83480" y="395710"/>
                    <a:pt x="81602" y="396367"/>
                    <a:pt x="79161" y="396367"/>
                  </a:cubicBezTo>
                  <a:cubicBezTo>
                    <a:pt x="77095" y="396367"/>
                    <a:pt x="75123" y="395616"/>
                    <a:pt x="73245" y="394113"/>
                  </a:cubicBezTo>
                  <a:cubicBezTo>
                    <a:pt x="46201" y="369135"/>
                    <a:pt x="32679" y="354110"/>
                    <a:pt x="32679" y="349040"/>
                  </a:cubicBezTo>
                  <a:cubicBezTo>
                    <a:pt x="32679" y="347349"/>
                    <a:pt x="33336" y="345565"/>
                    <a:pt x="34651" y="343687"/>
                  </a:cubicBezTo>
                  <a:cubicBezTo>
                    <a:pt x="36529" y="341058"/>
                    <a:pt x="40378" y="336081"/>
                    <a:pt x="46201" y="328756"/>
                  </a:cubicBezTo>
                  <a:cubicBezTo>
                    <a:pt x="52022" y="321432"/>
                    <a:pt x="56436" y="315704"/>
                    <a:pt x="59441" y="311572"/>
                  </a:cubicBezTo>
                  <a:cubicBezTo>
                    <a:pt x="55122" y="303309"/>
                    <a:pt x="51835" y="295608"/>
                    <a:pt x="49581" y="288472"/>
                  </a:cubicBezTo>
                  <a:lnTo>
                    <a:pt x="6761" y="281711"/>
                  </a:lnTo>
                  <a:cubicBezTo>
                    <a:pt x="4883" y="281523"/>
                    <a:pt x="3286" y="280631"/>
                    <a:pt x="1972" y="279034"/>
                  </a:cubicBezTo>
                  <a:cubicBezTo>
                    <a:pt x="657" y="277438"/>
                    <a:pt x="0" y="275607"/>
                    <a:pt x="0" y="273541"/>
                  </a:cubicBezTo>
                  <a:lnTo>
                    <a:pt x="0" y="221425"/>
                  </a:lnTo>
                  <a:cubicBezTo>
                    <a:pt x="0" y="219547"/>
                    <a:pt x="657" y="217715"/>
                    <a:pt x="1972" y="215932"/>
                  </a:cubicBezTo>
                  <a:cubicBezTo>
                    <a:pt x="3286" y="214147"/>
                    <a:pt x="4789" y="213161"/>
                    <a:pt x="6480" y="212973"/>
                  </a:cubicBezTo>
                  <a:lnTo>
                    <a:pt x="50145" y="206213"/>
                  </a:lnTo>
                  <a:cubicBezTo>
                    <a:pt x="52210" y="199639"/>
                    <a:pt x="55215" y="192503"/>
                    <a:pt x="59159" y="184802"/>
                  </a:cubicBezTo>
                  <a:cubicBezTo>
                    <a:pt x="52774" y="175788"/>
                    <a:pt x="44322" y="164989"/>
                    <a:pt x="33806" y="152406"/>
                  </a:cubicBezTo>
                  <a:cubicBezTo>
                    <a:pt x="32490" y="150340"/>
                    <a:pt x="31834" y="148462"/>
                    <a:pt x="31834" y="146772"/>
                  </a:cubicBezTo>
                  <a:cubicBezTo>
                    <a:pt x="31834" y="144518"/>
                    <a:pt x="32490" y="142640"/>
                    <a:pt x="33806" y="141137"/>
                  </a:cubicBezTo>
                  <a:cubicBezTo>
                    <a:pt x="37937" y="135503"/>
                    <a:pt x="45637" y="127146"/>
                    <a:pt x="56906" y="116065"/>
                  </a:cubicBezTo>
                  <a:cubicBezTo>
                    <a:pt x="68174" y="104984"/>
                    <a:pt x="75592" y="99444"/>
                    <a:pt x="79161" y="99444"/>
                  </a:cubicBezTo>
                  <a:cubicBezTo>
                    <a:pt x="81226" y="99444"/>
                    <a:pt x="83198" y="100102"/>
                    <a:pt x="85077" y="101416"/>
                  </a:cubicBezTo>
                  <a:lnTo>
                    <a:pt x="117474" y="126770"/>
                  </a:lnTo>
                  <a:cubicBezTo>
                    <a:pt x="123859" y="123390"/>
                    <a:pt x="131089" y="120385"/>
                    <a:pt x="139165" y="117755"/>
                  </a:cubicBezTo>
                  <a:cubicBezTo>
                    <a:pt x="141231" y="97472"/>
                    <a:pt x="143391" y="83011"/>
                    <a:pt x="145645" y="74372"/>
                  </a:cubicBezTo>
                  <a:cubicBezTo>
                    <a:pt x="146959" y="69865"/>
                    <a:pt x="149776" y="67611"/>
                    <a:pt x="154096" y="67611"/>
                  </a:cubicBezTo>
                  <a:close/>
                  <a:moveTo>
                    <a:pt x="396649" y="0"/>
                  </a:moveTo>
                  <a:cubicBezTo>
                    <a:pt x="398152" y="0"/>
                    <a:pt x="402471" y="4367"/>
                    <a:pt x="409608" y="13100"/>
                  </a:cubicBezTo>
                  <a:cubicBezTo>
                    <a:pt x="416744" y="21833"/>
                    <a:pt x="421628" y="28171"/>
                    <a:pt x="424257" y="32116"/>
                  </a:cubicBezTo>
                  <a:cubicBezTo>
                    <a:pt x="428013" y="31740"/>
                    <a:pt x="430830" y="31552"/>
                    <a:pt x="432708" y="31552"/>
                  </a:cubicBezTo>
                  <a:cubicBezTo>
                    <a:pt x="434586" y="31552"/>
                    <a:pt x="437403" y="31740"/>
                    <a:pt x="441160" y="32116"/>
                  </a:cubicBezTo>
                  <a:cubicBezTo>
                    <a:pt x="450738" y="18781"/>
                    <a:pt x="459377" y="8264"/>
                    <a:pt x="467077" y="564"/>
                  </a:cubicBezTo>
                  <a:lnTo>
                    <a:pt x="468767" y="0"/>
                  </a:lnTo>
                  <a:cubicBezTo>
                    <a:pt x="469518" y="0"/>
                    <a:pt x="481162" y="6574"/>
                    <a:pt x="503699" y="19720"/>
                  </a:cubicBezTo>
                  <a:cubicBezTo>
                    <a:pt x="504450" y="20284"/>
                    <a:pt x="504826" y="20941"/>
                    <a:pt x="504826" y="21692"/>
                  </a:cubicBezTo>
                  <a:cubicBezTo>
                    <a:pt x="504826" y="26387"/>
                    <a:pt x="500037" y="39346"/>
                    <a:pt x="490459" y="60568"/>
                  </a:cubicBezTo>
                  <a:cubicBezTo>
                    <a:pt x="493651" y="64888"/>
                    <a:pt x="496468" y="69771"/>
                    <a:pt x="498910" y="75217"/>
                  </a:cubicBezTo>
                  <a:cubicBezTo>
                    <a:pt x="526893" y="78034"/>
                    <a:pt x="540885" y="80945"/>
                    <a:pt x="540885" y="83950"/>
                  </a:cubicBezTo>
                  <a:lnTo>
                    <a:pt x="540885" y="123390"/>
                  </a:lnTo>
                  <a:cubicBezTo>
                    <a:pt x="540885" y="126395"/>
                    <a:pt x="526893" y="129305"/>
                    <a:pt x="498910" y="132123"/>
                  </a:cubicBezTo>
                  <a:cubicBezTo>
                    <a:pt x="496657" y="137194"/>
                    <a:pt x="493839" y="142076"/>
                    <a:pt x="490459" y="146772"/>
                  </a:cubicBezTo>
                  <a:cubicBezTo>
                    <a:pt x="500037" y="167994"/>
                    <a:pt x="504826" y="180952"/>
                    <a:pt x="504826" y="185648"/>
                  </a:cubicBezTo>
                  <a:cubicBezTo>
                    <a:pt x="504826" y="186399"/>
                    <a:pt x="504450" y="187056"/>
                    <a:pt x="503699" y="187619"/>
                  </a:cubicBezTo>
                  <a:cubicBezTo>
                    <a:pt x="480787" y="200954"/>
                    <a:pt x="469143" y="207621"/>
                    <a:pt x="468767" y="207621"/>
                  </a:cubicBezTo>
                  <a:cubicBezTo>
                    <a:pt x="467265" y="207621"/>
                    <a:pt x="462945" y="203207"/>
                    <a:pt x="455809" y="194381"/>
                  </a:cubicBezTo>
                  <a:cubicBezTo>
                    <a:pt x="448672" y="185554"/>
                    <a:pt x="443788" y="179168"/>
                    <a:pt x="441160" y="175224"/>
                  </a:cubicBezTo>
                  <a:cubicBezTo>
                    <a:pt x="437403" y="175600"/>
                    <a:pt x="434586" y="175788"/>
                    <a:pt x="432708" y="175788"/>
                  </a:cubicBezTo>
                  <a:cubicBezTo>
                    <a:pt x="430830" y="175788"/>
                    <a:pt x="428013" y="175600"/>
                    <a:pt x="424257" y="175224"/>
                  </a:cubicBezTo>
                  <a:cubicBezTo>
                    <a:pt x="421628" y="179168"/>
                    <a:pt x="416744" y="185554"/>
                    <a:pt x="409608" y="194381"/>
                  </a:cubicBezTo>
                  <a:cubicBezTo>
                    <a:pt x="402471" y="203207"/>
                    <a:pt x="398152" y="207621"/>
                    <a:pt x="396649" y="207621"/>
                  </a:cubicBezTo>
                  <a:cubicBezTo>
                    <a:pt x="396274" y="207621"/>
                    <a:pt x="384629" y="200954"/>
                    <a:pt x="361717" y="187619"/>
                  </a:cubicBezTo>
                  <a:cubicBezTo>
                    <a:pt x="360966" y="187056"/>
                    <a:pt x="360591" y="186399"/>
                    <a:pt x="360591" y="185648"/>
                  </a:cubicBezTo>
                  <a:cubicBezTo>
                    <a:pt x="360591" y="180952"/>
                    <a:pt x="365380" y="167994"/>
                    <a:pt x="374958" y="146772"/>
                  </a:cubicBezTo>
                  <a:cubicBezTo>
                    <a:pt x="371577" y="142076"/>
                    <a:pt x="368760" y="137194"/>
                    <a:pt x="366507" y="132123"/>
                  </a:cubicBezTo>
                  <a:cubicBezTo>
                    <a:pt x="338523" y="129305"/>
                    <a:pt x="324532" y="126395"/>
                    <a:pt x="324532" y="123390"/>
                  </a:cubicBezTo>
                  <a:lnTo>
                    <a:pt x="324532" y="83950"/>
                  </a:lnTo>
                  <a:cubicBezTo>
                    <a:pt x="324532" y="80945"/>
                    <a:pt x="338523" y="78034"/>
                    <a:pt x="366507" y="75217"/>
                  </a:cubicBezTo>
                  <a:cubicBezTo>
                    <a:pt x="368948" y="69771"/>
                    <a:pt x="371765" y="64888"/>
                    <a:pt x="374958" y="60568"/>
                  </a:cubicBezTo>
                  <a:cubicBezTo>
                    <a:pt x="365380" y="39346"/>
                    <a:pt x="360591" y="26387"/>
                    <a:pt x="360591" y="21692"/>
                  </a:cubicBezTo>
                  <a:cubicBezTo>
                    <a:pt x="360591" y="20941"/>
                    <a:pt x="360966" y="20284"/>
                    <a:pt x="361717" y="19720"/>
                  </a:cubicBezTo>
                  <a:cubicBezTo>
                    <a:pt x="362468" y="19345"/>
                    <a:pt x="365755" y="17467"/>
                    <a:pt x="371577" y="14086"/>
                  </a:cubicBezTo>
                  <a:cubicBezTo>
                    <a:pt x="377399" y="10705"/>
                    <a:pt x="382939" y="7513"/>
                    <a:pt x="388198" y="4508"/>
                  </a:cubicBezTo>
                  <a:cubicBezTo>
                    <a:pt x="393457" y="1503"/>
                    <a:pt x="396274" y="0"/>
                    <a:pt x="39664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ca-ES" sz="1200" dirty="0"/>
            </a:p>
          </p:txBody>
        </p:sp>
      </p:grpSp>
      <p:grpSp>
        <p:nvGrpSpPr>
          <p:cNvPr id="16" name="Agrupa 15"/>
          <p:cNvGrpSpPr/>
          <p:nvPr/>
        </p:nvGrpSpPr>
        <p:grpSpPr>
          <a:xfrm>
            <a:off x="1145321" y="1519437"/>
            <a:ext cx="5362627" cy="760536"/>
            <a:chOff x="1145321" y="1519437"/>
            <a:chExt cx="5362627" cy="760536"/>
          </a:xfrm>
        </p:grpSpPr>
        <p:sp>
          <p:nvSpPr>
            <p:cNvPr id="96" name="Rectangle 95">
              <a:extLst>
                <a:ext uri="{FF2B5EF4-FFF2-40B4-BE49-F238E27FC236}">
                  <a16:creationId xmlns:a16="http://schemas.microsoft.com/office/drawing/2014/main" xmlns="" id="{F426DF40-1628-4ABF-9289-B51DD823FFE5}"/>
                </a:ext>
              </a:extLst>
            </p:cNvPr>
            <p:cNvSpPr/>
            <p:nvPr/>
          </p:nvSpPr>
          <p:spPr>
            <a:xfrm>
              <a:off x="1148933" y="1519437"/>
              <a:ext cx="45719" cy="743544"/>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xmlns="" id="{F426DF40-1628-4ABF-9289-B51DD823FFE5}"/>
                </a:ext>
              </a:extLst>
            </p:cNvPr>
            <p:cNvSpPr/>
            <p:nvPr/>
          </p:nvSpPr>
          <p:spPr>
            <a:xfrm>
              <a:off x="1145321" y="2231414"/>
              <a:ext cx="5362627" cy="48559"/>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grpSp>
        <p:nvGrpSpPr>
          <p:cNvPr id="22" name="Agrupa 21"/>
          <p:cNvGrpSpPr/>
          <p:nvPr/>
        </p:nvGrpSpPr>
        <p:grpSpPr>
          <a:xfrm>
            <a:off x="1149500" y="2577663"/>
            <a:ext cx="5370891" cy="748660"/>
            <a:chOff x="1149500" y="2577663"/>
            <a:chExt cx="5370891" cy="748660"/>
          </a:xfrm>
        </p:grpSpPr>
        <p:sp>
          <p:nvSpPr>
            <p:cNvPr id="100" name="Rectangle 99">
              <a:extLst>
                <a:ext uri="{FF2B5EF4-FFF2-40B4-BE49-F238E27FC236}">
                  <a16:creationId xmlns:a16="http://schemas.microsoft.com/office/drawing/2014/main" xmlns="" id="{F426DF40-1628-4ABF-9289-B51DD823FFE5}"/>
                </a:ext>
              </a:extLst>
            </p:cNvPr>
            <p:cNvSpPr/>
            <p:nvPr/>
          </p:nvSpPr>
          <p:spPr>
            <a:xfrm>
              <a:off x="1149500" y="2577663"/>
              <a:ext cx="45719" cy="743544"/>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01" name="Rectangle 100">
              <a:extLst>
                <a:ext uri="{FF2B5EF4-FFF2-40B4-BE49-F238E27FC236}">
                  <a16:creationId xmlns:a16="http://schemas.microsoft.com/office/drawing/2014/main" xmlns="" id="{F426DF40-1628-4ABF-9289-B51DD823FFE5}"/>
                </a:ext>
              </a:extLst>
            </p:cNvPr>
            <p:cNvSpPr/>
            <p:nvPr/>
          </p:nvSpPr>
          <p:spPr>
            <a:xfrm>
              <a:off x="1157764" y="3277764"/>
              <a:ext cx="5362627" cy="48559"/>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grpSp>
        <p:nvGrpSpPr>
          <p:cNvPr id="21" name="Agrupa 20"/>
          <p:cNvGrpSpPr/>
          <p:nvPr/>
        </p:nvGrpSpPr>
        <p:grpSpPr>
          <a:xfrm>
            <a:off x="1148496" y="3635896"/>
            <a:ext cx="5370891" cy="748660"/>
            <a:chOff x="1148496" y="3635896"/>
            <a:chExt cx="5370891" cy="748660"/>
          </a:xfrm>
        </p:grpSpPr>
        <p:sp>
          <p:nvSpPr>
            <p:cNvPr id="102" name="Rectangle 101">
              <a:extLst>
                <a:ext uri="{FF2B5EF4-FFF2-40B4-BE49-F238E27FC236}">
                  <a16:creationId xmlns:a16="http://schemas.microsoft.com/office/drawing/2014/main" xmlns="" id="{F426DF40-1628-4ABF-9289-B51DD823FFE5}"/>
                </a:ext>
              </a:extLst>
            </p:cNvPr>
            <p:cNvSpPr/>
            <p:nvPr/>
          </p:nvSpPr>
          <p:spPr>
            <a:xfrm>
              <a:off x="1148496" y="3635896"/>
              <a:ext cx="45719" cy="743544"/>
            </a:xfrm>
            <a:prstGeom prst="rect">
              <a:avLst/>
            </a:prstGeom>
            <a:solidFill>
              <a:srgbClr val="F4CF3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xmlns="" id="{F426DF40-1628-4ABF-9289-B51DD823FFE5}"/>
                </a:ext>
              </a:extLst>
            </p:cNvPr>
            <p:cNvSpPr/>
            <p:nvPr/>
          </p:nvSpPr>
          <p:spPr>
            <a:xfrm>
              <a:off x="1156760" y="4335997"/>
              <a:ext cx="5362627" cy="48559"/>
            </a:xfrm>
            <a:prstGeom prst="rect">
              <a:avLst/>
            </a:prstGeom>
            <a:solidFill>
              <a:srgbClr val="F4CF3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grpSp>
        <p:nvGrpSpPr>
          <p:cNvPr id="20" name="Agrupa 19"/>
          <p:cNvGrpSpPr/>
          <p:nvPr/>
        </p:nvGrpSpPr>
        <p:grpSpPr>
          <a:xfrm>
            <a:off x="1142558" y="4692163"/>
            <a:ext cx="5370891" cy="748660"/>
            <a:chOff x="1142558" y="4789886"/>
            <a:chExt cx="5370891" cy="748660"/>
          </a:xfrm>
        </p:grpSpPr>
        <p:sp>
          <p:nvSpPr>
            <p:cNvPr id="104" name="Rectangle 103">
              <a:extLst>
                <a:ext uri="{FF2B5EF4-FFF2-40B4-BE49-F238E27FC236}">
                  <a16:creationId xmlns:a16="http://schemas.microsoft.com/office/drawing/2014/main" xmlns="" id="{F426DF40-1628-4ABF-9289-B51DD823FFE5}"/>
                </a:ext>
              </a:extLst>
            </p:cNvPr>
            <p:cNvSpPr/>
            <p:nvPr/>
          </p:nvSpPr>
          <p:spPr>
            <a:xfrm>
              <a:off x="1142558" y="4789886"/>
              <a:ext cx="45719" cy="743544"/>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xmlns="" id="{F426DF40-1628-4ABF-9289-B51DD823FFE5}"/>
                </a:ext>
              </a:extLst>
            </p:cNvPr>
            <p:cNvSpPr/>
            <p:nvPr/>
          </p:nvSpPr>
          <p:spPr>
            <a:xfrm>
              <a:off x="1150822" y="5489987"/>
              <a:ext cx="5362627" cy="48559"/>
            </a:xfrm>
            <a:prstGeom prst="rect">
              <a:avLst/>
            </a:prstGeom>
            <a:solidFill>
              <a:schemeClr val="accent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grpSp>
        <p:nvGrpSpPr>
          <p:cNvPr id="19" name="Agrupa 18"/>
          <p:cNvGrpSpPr/>
          <p:nvPr/>
        </p:nvGrpSpPr>
        <p:grpSpPr>
          <a:xfrm>
            <a:off x="1142558" y="5747981"/>
            <a:ext cx="5370891" cy="748660"/>
            <a:chOff x="1142558" y="5893758"/>
            <a:chExt cx="5370891" cy="748660"/>
          </a:xfrm>
        </p:grpSpPr>
        <p:sp>
          <p:nvSpPr>
            <p:cNvPr id="106" name="Rectangle 105">
              <a:extLst>
                <a:ext uri="{FF2B5EF4-FFF2-40B4-BE49-F238E27FC236}">
                  <a16:creationId xmlns:a16="http://schemas.microsoft.com/office/drawing/2014/main" xmlns="" id="{F426DF40-1628-4ABF-9289-B51DD823FFE5}"/>
                </a:ext>
              </a:extLst>
            </p:cNvPr>
            <p:cNvSpPr/>
            <p:nvPr/>
          </p:nvSpPr>
          <p:spPr>
            <a:xfrm>
              <a:off x="1142558" y="5893758"/>
              <a:ext cx="45719" cy="743544"/>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07" name="Rectangle 106">
              <a:extLst>
                <a:ext uri="{FF2B5EF4-FFF2-40B4-BE49-F238E27FC236}">
                  <a16:creationId xmlns:a16="http://schemas.microsoft.com/office/drawing/2014/main" xmlns="" id="{F426DF40-1628-4ABF-9289-B51DD823FFE5}"/>
                </a:ext>
              </a:extLst>
            </p:cNvPr>
            <p:cNvSpPr/>
            <p:nvPr/>
          </p:nvSpPr>
          <p:spPr>
            <a:xfrm>
              <a:off x="1150822" y="6593859"/>
              <a:ext cx="5362627" cy="48559"/>
            </a:xfrm>
            <a:prstGeom prst="rect">
              <a:avLst/>
            </a:prstGeom>
            <a:solidFill>
              <a:schemeClr val="tx2"/>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grpSp>
        <p:nvGrpSpPr>
          <p:cNvPr id="18" name="Agrupa 17"/>
          <p:cNvGrpSpPr/>
          <p:nvPr/>
        </p:nvGrpSpPr>
        <p:grpSpPr>
          <a:xfrm>
            <a:off x="1142558" y="6804248"/>
            <a:ext cx="5370891" cy="748660"/>
            <a:chOff x="1142558" y="7008396"/>
            <a:chExt cx="5370891" cy="748660"/>
          </a:xfrm>
        </p:grpSpPr>
        <p:sp>
          <p:nvSpPr>
            <p:cNvPr id="108" name="Rectangle 107">
              <a:extLst>
                <a:ext uri="{FF2B5EF4-FFF2-40B4-BE49-F238E27FC236}">
                  <a16:creationId xmlns:a16="http://schemas.microsoft.com/office/drawing/2014/main" xmlns="" id="{F426DF40-1628-4ABF-9289-B51DD823FFE5}"/>
                </a:ext>
              </a:extLst>
            </p:cNvPr>
            <p:cNvSpPr/>
            <p:nvPr/>
          </p:nvSpPr>
          <p:spPr>
            <a:xfrm>
              <a:off x="1142558" y="7008396"/>
              <a:ext cx="45719" cy="743544"/>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xmlns="" id="{F426DF40-1628-4ABF-9289-B51DD823FFE5}"/>
                </a:ext>
              </a:extLst>
            </p:cNvPr>
            <p:cNvSpPr/>
            <p:nvPr/>
          </p:nvSpPr>
          <p:spPr>
            <a:xfrm>
              <a:off x="1150822" y="7708497"/>
              <a:ext cx="5362627" cy="48559"/>
            </a:xfrm>
            <a:prstGeom prst="rect">
              <a:avLst/>
            </a:prstGeom>
            <a:solidFill>
              <a:schemeClr val="accent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grpSp>
        <p:nvGrpSpPr>
          <p:cNvPr id="17" name="Agrupa 16"/>
          <p:cNvGrpSpPr/>
          <p:nvPr/>
        </p:nvGrpSpPr>
        <p:grpSpPr>
          <a:xfrm>
            <a:off x="1140646" y="7864542"/>
            <a:ext cx="5370891" cy="748660"/>
            <a:chOff x="1140646" y="8071812"/>
            <a:chExt cx="5370891" cy="748660"/>
          </a:xfrm>
        </p:grpSpPr>
        <p:sp>
          <p:nvSpPr>
            <p:cNvPr id="110" name="Rectangle 109">
              <a:extLst>
                <a:ext uri="{FF2B5EF4-FFF2-40B4-BE49-F238E27FC236}">
                  <a16:creationId xmlns:a16="http://schemas.microsoft.com/office/drawing/2014/main" xmlns="" id="{F426DF40-1628-4ABF-9289-B51DD823FFE5}"/>
                </a:ext>
              </a:extLst>
            </p:cNvPr>
            <p:cNvSpPr/>
            <p:nvPr/>
          </p:nvSpPr>
          <p:spPr>
            <a:xfrm>
              <a:off x="1140646" y="8071812"/>
              <a:ext cx="45719" cy="743544"/>
            </a:xfrm>
            <a:prstGeom prst="rect">
              <a:avLst/>
            </a:prstGeom>
            <a:solidFill>
              <a:srgbClr val="F4CF3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xmlns="" id="{F426DF40-1628-4ABF-9289-B51DD823FFE5}"/>
                </a:ext>
              </a:extLst>
            </p:cNvPr>
            <p:cNvSpPr/>
            <p:nvPr/>
          </p:nvSpPr>
          <p:spPr>
            <a:xfrm>
              <a:off x="1148910" y="8771913"/>
              <a:ext cx="5362627" cy="48559"/>
            </a:xfrm>
            <a:prstGeom prst="rect">
              <a:avLst/>
            </a:prstGeom>
            <a:solidFill>
              <a:srgbClr val="F4CF3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a-ES" sz="1350" b="0" i="0" u="none" strike="noStrike" kern="0" cap="none" spc="0" normalizeH="0" baseline="0" dirty="0" smtClean="0">
                <a:ln>
                  <a:noFill/>
                </a:ln>
                <a:solidFill>
                  <a:prstClr val="white"/>
                </a:solidFill>
                <a:effectLst/>
                <a:uLnTx/>
                <a:uFillTx/>
                <a:latin typeface="Calibri" panose="020F0502020204030204"/>
                <a:ea typeface="+mn-ea"/>
                <a:cs typeface="+mn-cs"/>
              </a:endParaRPr>
            </a:p>
          </p:txBody>
        </p:sp>
      </p:grpSp>
      <p:sp>
        <p:nvSpPr>
          <p:cNvPr id="117" name="Títol 3"/>
          <p:cNvSpPr txBox="1">
            <a:spLocks/>
          </p:cNvSpPr>
          <p:nvPr/>
        </p:nvSpPr>
        <p:spPr>
          <a:xfrm>
            <a:off x="497224" y="673688"/>
            <a:ext cx="6044022"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ca-ES" sz="1600" dirty="0" smtClean="0">
                <a:cs typeface="Aharoni" panose="02010803020104030203" pitchFamily="2" charset="-79"/>
              </a:rPr>
              <a:t>Dades relacionades amb aplicació </a:t>
            </a:r>
            <a:r>
              <a:rPr lang="ca-ES" sz="1600" dirty="0">
                <a:cs typeface="Aharoni" panose="02010803020104030203" pitchFamily="2" charset="-79"/>
              </a:rPr>
              <a:t>de </a:t>
            </a:r>
            <a:r>
              <a:rPr lang="ca-ES" sz="1600" dirty="0" smtClean="0">
                <a:cs typeface="Aharoni" panose="02010803020104030203" pitchFamily="2" charset="-79"/>
              </a:rPr>
              <a:t>registre i gestió d’expedient  existent </a:t>
            </a:r>
            <a:r>
              <a:rPr lang="ca-ES" sz="1600" dirty="0">
                <a:cs typeface="Aharoni" panose="02010803020104030203" pitchFamily="2" charset="-79"/>
              </a:rPr>
              <a:t>a l’ens abans de l’inici del projecte </a:t>
            </a:r>
            <a:r>
              <a:rPr lang="ca-ES" sz="1600" dirty="0" err="1" smtClean="0">
                <a:cs typeface="Aharoni" panose="02010803020104030203" pitchFamily="2" charset="-79"/>
              </a:rPr>
              <a:t>SeTDIBA</a:t>
            </a:r>
            <a:r>
              <a:rPr lang="ca-ES" sz="1600" dirty="0" smtClean="0">
                <a:cs typeface="Aharoni" panose="02010803020104030203" pitchFamily="2" charset="-79"/>
              </a:rPr>
              <a:t>.</a:t>
            </a:r>
            <a:endParaRPr lang="ca-ES" sz="3200" dirty="0">
              <a:ea typeface="+mn-ea"/>
              <a:cs typeface="Aharoni" panose="02010803020104030203" pitchFamily="2" charset="-79"/>
            </a:endParaRPr>
          </a:p>
        </p:txBody>
      </p:sp>
      <p:sp>
        <p:nvSpPr>
          <p:cNvPr id="119" name="Títol 3"/>
          <p:cNvSpPr txBox="1">
            <a:spLocks/>
          </p:cNvSpPr>
          <p:nvPr/>
        </p:nvSpPr>
        <p:spPr>
          <a:xfrm>
            <a:off x="132667" y="88707"/>
            <a:ext cx="4368479" cy="6325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800" b="1" dirty="0" smtClean="0">
                <a:solidFill>
                  <a:srgbClr val="990033"/>
                </a:solidFill>
                <a:ea typeface="+mn-ea"/>
                <a:cs typeface="Aharoni" panose="02010803020104030203" pitchFamily="2" charset="-79"/>
              </a:rPr>
              <a:t>4. Dades</a:t>
            </a:r>
            <a:endParaRPr lang="ca-ES" sz="2800" b="1" dirty="0">
              <a:solidFill>
                <a:srgbClr val="990033"/>
              </a:solidFill>
              <a:ea typeface="+mn-ea"/>
              <a:cs typeface="Aharoni" panose="02010803020104030203" pitchFamily="2" charset="-79"/>
            </a:endParaRPr>
          </a:p>
        </p:txBody>
      </p:sp>
      <p:pic>
        <p:nvPicPr>
          <p:cNvPr id="91" name="Imatge 90"/>
          <p:cNvPicPr>
            <a:picLocks noChangeAspect="1"/>
          </p:cNvPicPr>
          <p:nvPr/>
        </p:nvPicPr>
        <p:blipFill rotWithShape="1">
          <a:blip r:embed="rId16" cstate="print">
            <a:extLst>
              <a:ext uri="{28A0092B-C50C-407E-A947-70E740481C1C}">
                <a14:useLocalDpi xmlns:a14="http://schemas.microsoft.com/office/drawing/2010/main" val="0"/>
              </a:ext>
            </a:extLst>
          </a:blip>
          <a:srcRect l="59691" r="-1"/>
          <a:stretch/>
        </p:blipFill>
        <p:spPr>
          <a:xfrm>
            <a:off x="5589240" y="0"/>
            <a:ext cx="1268760" cy="716560"/>
          </a:xfrm>
          <a:prstGeom prst="rect">
            <a:avLst/>
          </a:prstGeom>
        </p:spPr>
      </p:pic>
    </p:spTree>
    <p:extLst>
      <p:ext uri="{BB962C8B-B14F-4D97-AF65-F5344CB8AC3E}">
        <p14:creationId xmlns:p14="http://schemas.microsoft.com/office/powerpoint/2010/main" val="394307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p:cNvSpPr>
            <a:spLocks noGrp="1"/>
          </p:cNvSpPr>
          <p:nvPr>
            <p:ph type="sldNum" sz="quarter" idx="12"/>
          </p:nvPr>
        </p:nvSpPr>
        <p:spPr/>
        <p:txBody>
          <a:bodyPr/>
          <a:lstStyle/>
          <a:p>
            <a:fld id="{1400275D-5646-4B03-A4F5-E66D1D947468}" type="slidenum">
              <a:rPr lang="ca-ES" smtClean="0"/>
              <a:t>8</a:t>
            </a:fld>
            <a:endParaRPr lang="ca-ES" dirty="0"/>
          </a:p>
        </p:txBody>
      </p:sp>
      <p:grpSp>
        <p:nvGrpSpPr>
          <p:cNvPr id="18" name="Agrupa 17"/>
          <p:cNvGrpSpPr/>
          <p:nvPr/>
        </p:nvGrpSpPr>
        <p:grpSpPr>
          <a:xfrm>
            <a:off x="165275" y="90088"/>
            <a:ext cx="5351957" cy="1026909"/>
            <a:chOff x="165275" y="35496"/>
            <a:chExt cx="5351957" cy="1026909"/>
          </a:xfrm>
        </p:grpSpPr>
        <p:sp>
          <p:nvSpPr>
            <p:cNvPr id="19" name="Títol 3"/>
            <p:cNvSpPr txBox="1">
              <a:spLocks/>
            </p:cNvSpPr>
            <p:nvPr/>
          </p:nvSpPr>
          <p:spPr>
            <a:xfrm>
              <a:off x="885601" y="35496"/>
              <a:ext cx="4631631"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lideratge</a:t>
              </a:r>
            </a:p>
            <a:p>
              <a:pPr algn="l"/>
              <a:r>
                <a:rPr lang="ca-ES" sz="1800" b="1" dirty="0" smtClean="0">
                  <a:solidFill>
                    <a:srgbClr val="990033"/>
                  </a:solidFill>
                  <a:ea typeface="+mn-ea"/>
                  <a:cs typeface="Aharoni" panose="02010803020104030203" pitchFamily="2" charset="-79"/>
                </a:rPr>
                <a:t>Guia dels indicadors</a:t>
              </a:r>
            </a:p>
          </p:txBody>
        </p:sp>
        <p:grpSp>
          <p:nvGrpSpPr>
            <p:cNvPr id="20" name="3 Grupo"/>
            <p:cNvGrpSpPr/>
            <p:nvPr/>
          </p:nvGrpSpPr>
          <p:grpSpPr>
            <a:xfrm>
              <a:off x="165275" y="196929"/>
              <a:ext cx="648000" cy="648000"/>
              <a:chOff x="3957064" y="935679"/>
              <a:chExt cx="288000" cy="287718"/>
            </a:xfrm>
          </p:grpSpPr>
          <p:sp>
            <p:nvSpPr>
              <p:cNvPr id="21"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3957064" y="935679"/>
                <a:ext cx="288000" cy="287718"/>
              </a:xfrm>
              <a:prstGeom prst="ellipse">
                <a:avLst/>
              </a:prstGeom>
              <a:solidFill>
                <a:srgbClr val="00B0F0"/>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2" name="Graphic 100" descr="Users">
                <a:extLst>
                  <a:ext uri="{FF2B5EF4-FFF2-40B4-BE49-F238E27FC236}">
                    <a16:creationId xmlns="" xmlns:a16="http://schemas.microsoft.com/office/drawing/2014/main" xmlns:lc="http://schemas.openxmlformats.org/drawingml/2006/lockedCanvas" id="{1196CA84-AAE9-4098-8779-851942947C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4005064" y="983616"/>
                <a:ext cx="191811" cy="191812"/>
              </a:xfrm>
              <a:prstGeom prst="rect">
                <a:avLst/>
              </a:prstGeom>
            </p:spPr>
          </p:pic>
        </p:grpSp>
      </p:grpSp>
      <p:sp>
        <p:nvSpPr>
          <p:cNvPr id="23" name="Rectangle 22"/>
          <p:cNvSpPr/>
          <p:nvPr/>
        </p:nvSpPr>
        <p:spPr>
          <a:xfrm>
            <a:off x="1029143" y="6325346"/>
            <a:ext cx="5040560" cy="1118927"/>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Equip impulsor </a:t>
            </a:r>
            <a:r>
              <a:rPr lang="ca-ES" sz="1400" kern="0" dirty="0" smtClean="0"/>
              <a:t>(actitud projecte)</a:t>
            </a:r>
          </a:p>
          <a:p>
            <a:pPr lvl="1" algn="just">
              <a:defRPr/>
            </a:pPr>
            <a:r>
              <a:rPr lang="ca-ES" sz="1400" kern="0" dirty="0" smtClean="0"/>
              <a:t>Es valora si s’ha constituït formalment l’equip impulsor i quina és la seva actitud envers el projecte. Concretament, es valora positivament previsió de portar a terme reunions periòdiques de seguiment del projecte</a:t>
            </a:r>
            <a:endParaRPr lang="ca-ES" sz="1400" kern="0" dirty="0"/>
          </a:p>
        </p:txBody>
      </p:sp>
      <p:sp>
        <p:nvSpPr>
          <p:cNvPr id="25" name="Rectangle 24"/>
          <p:cNvSpPr/>
          <p:nvPr/>
        </p:nvSpPr>
        <p:spPr>
          <a:xfrm>
            <a:off x="1029143" y="2653590"/>
            <a:ext cx="5040560" cy="1285894"/>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Capità del projecte </a:t>
            </a:r>
            <a:r>
              <a:rPr lang="ca-ES" sz="1400" kern="0" dirty="0" smtClean="0"/>
              <a:t>(accessibilitat)</a:t>
            </a:r>
          </a:p>
          <a:p>
            <a:pPr lvl="1" algn="just">
              <a:defRPr/>
            </a:pPr>
            <a:r>
              <a:rPr lang="ca-ES" sz="1400" kern="0" dirty="0" smtClean="0"/>
              <a:t>Es valora si el capità (membre de l’equip de govern) que ha de liderar políticament el projecte, recolzant i facilitant la implantació, és accessible. Concretament, es valora positivament la seva assistència a la presentació del projecte i a la sessió de diagnosi.</a:t>
            </a:r>
            <a:endParaRPr lang="ca-ES" sz="1400" kern="0" dirty="0"/>
          </a:p>
        </p:txBody>
      </p:sp>
      <p:sp>
        <p:nvSpPr>
          <p:cNvPr id="26" name="Rectangle 25"/>
          <p:cNvSpPr/>
          <p:nvPr/>
        </p:nvSpPr>
        <p:spPr>
          <a:xfrm>
            <a:off x="1029143" y="3965291"/>
            <a:ext cx="5040560" cy="1105809"/>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Secretari-Interventor</a:t>
            </a:r>
            <a:r>
              <a:rPr lang="ca-ES" sz="1400" kern="0" dirty="0" smtClean="0"/>
              <a:t> (lideratge organitzatiu)</a:t>
            </a:r>
          </a:p>
          <a:p>
            <a:pPr lvl="1" algn="just">
              <a:defRPr/>
            </a:pPr>
            <a:r>
              <a:rPr lang="ca-ES" sz="1400" kern="0" dirty="0" smtClean="0"/>
              <a:t>Es valora si la figura del Secretari-Interventor de l’ajuntament ha portat a terme actuacions de lideratge organitzatiu: repartiment de tasques i canvis en l’organització de l’ajuntament entre d’altres</a:t>
            </a:r>
            <a:endParaRPr lang="ca-ES" sz="1400" kern="0" dirty="0"/>
          </a:p>
        </p:txBody>
      </p:sp>
      <p:sp>
        <p:nvSpPr>
          <p:cNvPr id="27" name="Rectangle 26"/>
          <p:cNvSpPr/>
          <p:nvPr/>
        </p:nvSpPr>
        <p:spPr>
          <a:xfrm>
            <a:off x="1029143" y="5096907"/>
            <a:ext cx="5040560" cy="1202632"/>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Referent del projecte </a:t>
            </a:r>
            <a:r>
              <a:rPr lang="ca-ES" sz="1400" kern="0" dirty="0" smtClean="0"/>
              <a:t>(implicació del projecte)</a:t>
            </a:r>
          </a:p>
          <a:p>
            <a:pPr lvl="1" algn="just">
              <a:defRPr/>
            </a:pPr>
            <a:r>
              <a:rPr lang="ca-ES" sz="1400" kern="0" dirty="0" smtClean="0"/>
              <a:t>Es valora si s’ha designat formalment el referent del projecte i quina és la seva actitud envers el projecte. Concretament, es valora positivament si és una persona implicada en la transformació digital de l’ajuntament</a:t>
            </a:r>
            <a:endParaRPr lang="ca-ES" sz="1400" kern="0" dirty="0"/>
          </a:p>
        </p:txBody>
      </p:sp>
      <p:sp>
        <p:nvSpPr>
          <p:cNvPr id="28" name="Rectangle 27"/>
          <p:cNvSpPr/>
          <p:nvPr/>
        </p:nvSpPr>
        <p:spPr>
          <a:xfrm>
            <a:off x="1029143" y="7470082"/>
            <a:ext cx="5040560" cy="1206374"/>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Comunicació interna projecte </a:t>
            </a:r>
          </a:p>
          <a:p>
            <a:pPr lvl="1" algn="just">
              <a:defRPr/>
            </a:pPr>
            <a:r>
              <a:rPr lang="ca-ES" sz="1400" kern="0" dirty="0" smtClean="0"/>
              <a:t>Es valora si s’han realitzat accions de difusió del projecte a nivell intern de l’organització. Concretament, es valora positivament que s’hagi realitzat una sessió conjunta amb totes les persones que treballen per l’ajuntament</a:t>
            </a:r>
          </a:p>
          <a:p>
            <a:pPr lvl="1">
              <a:defRPr/>
            </a:pPr>
            <a:endParaRPr lang="ca-ES" sz="1400" kern="0" dirty="0"/>
          </a:p>
        </p:txBody>
      </p:sp>
      <p:grpSp>
        <p:nvGrpSpPr>
          <p:cNvPr id="5" name="Agrupa 4"/>
          <p:cNvGrpSpPr/>
          <p:nvPr/>
        </p:nvGrpSpPr>
        <p:grpSpPr>
          <a:xfrm>
            <a:off x="794098" y="1619671"/>
            <a:ext cx="5275605" cy="1008112"/>
            <a:chOff x="794098" y="1475655"/>
            <a:chExt cx="5275605" cy="1008112"/>
          </a:xfrm>
        </p:grpSpPr>
        <p:sp>
          <p:nvSpPr>
            <p:cNvPr id="24" name="Rectangle 23"/>
            <p:cNvSpPr/>
            <p:nvPr/>
          </p:nvSpPr>
          <p:spPr>
            <a:xfrm>
              <a:off x="1029143" y="1475655"/>
              <a:ext cx="5040560" cy="1008112"/>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b="1" kern="0" dirty="0" smtClean="0"/>
                <a:t>Secretari interventor </a:t>
              </a:r>
              <a:r>
                <a:rPr lang="ca-ES" sz="1400" kern="0" dirty="0" smtClean="0"/>
                <a:t>(lideratge del projecte)</a:t>
              </a:r>
            </a:p>
            <a:p>
              <a:pPr lvl="1" algn="just">
                <a:defRPr/>
              </a:pPr>
              <a:r>
                <a:rPr lang="ca-ES" sz="1400" kern="0" dirty="0" smtClean="0"/>
                <a:t>Es valora si la figura del Secretari-Interventor de l’ajuntament té eines i disposició per liderar el projecte </a:t>
              </a:r>
              <a:r>
                <a:rPr lang="ca-ES" sz="1400" kern="0" dirty="0" err="1" smtClean="0"/>
                <a:t>SeTDIBA</a:t>
              </a:r>
              <a:endParaRPr lang="ca-ES" sz="1400" kern="0" dirty="0" smtClean="0"/>
            </a:p>
            <a:p>
              <a:pPr lvl="0">
                <a:defRPr/>
              </a:pPr>
              <a:endParaRPr lang="ca-ES" sz="1400" kern="0" dirty="0">
                <a:solidFill>
                  <a:prstClr val="black">
                    <a:lumMod val="65000"/>
                    <a:lumOff val="35000"/>
                  </a:prstClr>
                </a:solidFill>
              </a:endParaRPr>
            </a:p>
          </p:txBody>
        </p:sp>
        <p:pic>
          <p:nvPicPr>
            <p:cNvPr id="29"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1098247" y="1872639"/>
              <a:ext cx="386537" cy="415963"/>
            </a:xfrm>
            <a:prstGeom prst="rect">
              <a:avLst/>
            </a:prstGeom>
          </p:spPr>
        </p:pic>
        <p:pic>
          <p:nvPicPr>
            <p:cNvPr id="30" name="Graphic 3" descr="Lock">
              <a:extLst>
                <a:ext uri="{FF2B5EF4-FFF2-40B4-BE49-F238E27FC236}">
                  <a16:creationId xmlns:a16="http://schemas.microsoft.com/office/drawing/2014/main" xmlns="" id="{F7D52C82-892C-44F0-9CE3-BD9B4210DA5E}"/>
                </a:ext>
              </a:extLst>
            </p:cNvPr>
            <p:cNvPicPr>
              <a:picLocks noChangeAspect="1"/>
            </p:cNvPicPr>
            <p:nvPr/>
          </p:nvPicPr>
          <p:blipFill>
            <a:blip r:embed="rId5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794098" y="1872639"/>
              <a:ext cx="386537" cy="415963"/>
            </a:xfrm>
            <a:prstGeom prst="rect">
              <a:avLst/>
            </a:prstGeom>
          </p:spPr>
        </p:pic>
      </p:grpSp>
      <p:sp>
        <p:nvSpPr>
          <p:cNvPr id="31" name="Títol 3"/>
          <p:cNvSpPr txBox="1">
            <a:spLocks/>
          </p:cNvSpPr>
          <p:nvPr/>
        </p:nvSpPr>
        <p:spPr>
          <a:xfrm>
            <a:off x="273275" y="962202"/>
            <a:ext cx="6468093" cy="585462"/>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30000"/>
              </a:lnSpc>
            </a:pPr>
            <a:r>
              <a:rPr lang="ca-ES" sz="1600" dirty="0" smtClean="0">
                <a:cs typeface="Aharoni" panose="02010803020104030203" pitchFamily="2" charset="-79"/>
              </a:rPr>
              <a:t>Aquesta és la guia del que es valora per cada indicador. Cal copiar-lo i valorar-lo, si cal, a l’apartat que compleixi (correcte, cal millorar, incorrecte)</a:t>
            </a:r>
            <a:endParaRPr lang="ca-ES" sz="3200" dirty="0">
              <a:ea typeface="+mn-ea"/>
              <a:cs typeface="Aharoni" panose="02010803020104030203" pitchFamily="2" charset="-79"/>
            </a:endParaRPr>
          </a:p>
        </p:txBody>
      </p:sp>
      <p:pic>
        <p:nvPicPr>
          <p:cNvPr id="32" name="Imatge 31"/>
          <p:cNvPicPr>
            <a:picLocks noChangeAspect="1"/>
          </p:cNvPicPr>
          <p:nvPr/>
        </p:nvPicPr>
        <p:blipFill rotWithShape="1">
          <a:blip r:embed="rId57" cstate="print">
            <a:extLst>
              <a:ext uri="{28A0092B-C50C-407E-A947-70E740481C1C}">
                <a14:useLocalDpi xmlns:a14="http://schemas.microsoft.com/office/drawing/2010/main" val="0"/>
              </a:ext>
            </a:extLst>
          </a:blip>
          <a:srcRect l="59691" r="-1"/>
          <a:stretch/>
        </p:blipFill>
        <p:spPr>
          <a:xfrm>
            <a:off x="5229200" y="43173"/>
            <a:ext cx="1625302" cy="917925"/>
          </a:xfrm>
          <a:prstGeom prst="rect">
            <a:avLst/>
          </a:prstGeom>
        </p:spPr>
      </p:pic>
    </p:spTree>
    <p:extLst>
      <p:ext uri="{BB962C8B-B14F-4D97-AF65-F5344CB8AC3E}">
        <p14:creationId xmlns:p14="http://schemas.microsoft.com/office/powerpoint/2010/main" val="107053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484784" y="1767119"/>
            <a:ext cx="5040560" cy="6549297"/>
          </a:xfrm>
          <a:prstGeom prst="rect">
            <a:avLst/>
          </a:prstGeom>
          <a:solidFill>
            <a:schemeClr val="accent3">
              <a:lumMod val="60000"/>
              <a:lumOff val="40000"/>
              <a:alpha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lvl="0" indent="-171450">
              <a:buFont typeface="Arial" panose="020B0604020202020204" pitchFamily="34" charset="0"/>
              <a:buChar char="•"/>
              <a:defRPr/>
            </a:pPr>
            <a:r>
              <a:rPr lang="ca-ES" sz="1400" kern="0" dirty="0" smtClean="0"/>
              <a:t>RES</a:t>
            </a:r>
            <a:endParaRPr lang="ca-ES" sz="1400" kern="0" dirty="0"/>
          </a:p>
        </p:txBody>
      </p:sp>
      <p:grpSp>
        <p:nvGrpSpPr>
          <p:cNvPr id="9" name="Agrupa 8"/>
          <p:cNvGrpSpPr/>
          <p:nvPr/>
        </p:nvGrpSpPr>
        <p:grpSpPr>
          <a:xfrm>
            <a:off x="144107" y="1664767"/>
            <a:ext cx="1138444" cy="6647570"/>
            <a:chOff x="144107" y="1664767"/>
            <a:chExt cx="1138444" cy="6647570"/>
          </a:xfrm>
        </p:grpSpPr>
        <p:sp>
          <p:nvSpPr>
            <p:cNvPr id="35" name="Rectangle 34"/>
            <p:cNvSpPr/>
            <p:nvPr/>
          </p:nvSpPr>
          <p:spPr>
            <a:xfrm>
              <a:off x="943010" y="1763039"/>
              <a:ext cx="325750" cy="6549297"/>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ca-ES"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7" name="Oval 36"/>
            <p:cNvSpPr/>
            <p:nvPr/>
          </p:nvSpPr>
          <p:spPr>
            <a:xfrm>
              <a:off x="938438" y="1664767"/>
              <a:ext cx="341752" cy="341752"/>
            </a:xfrm>
            <a:prstGeom prst="ellipse">
              <a:avLst/>
            </a:prstGeom>
            <a:solidFill>
              <a:schemeClr val="accent3">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ca-ES" b="1" cap="small" dirty="0" smtClean="0">
                  <a:solidFill>
                    <a:prstClr val="white"/>
                  </a:solidFill>
                  <a:effectLst>
                    <a:outerShdw blurRad="25400" dist="38100" dir="2700000" algn="tl">
                      <a:srgbClr val="000000">
                        <a:alpha val="70000"/>
                      </a:srgbClr>
                    </a:outerShdw>
                  </a:effectLst>
                  <a:cs typeface="Arial" pitchFamily="34" charset="0"/>
                </a:rPr>
                <a:t>1</a:t>
              </a:r>
              <a:endParaRPr lang="ca-E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44" name="Graphic 3" descr="Thumbs Up Sign">
              <a:extLst>
                <a:ext uri="{FF2B5EF4-FFF2-40B4-BE49-F238E27FC236}">
                  <a16:creationId xmlns:a16="http://schemas.microsoft.com/office/drawing/2014/main" xmlns="" id="{DE71191C-F468-459F-AAD8-AB54510B3D41}"/>
                </a:ext>
              </a:extLst>
            </p:cNvPr>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4107" y="2253448"/>
              <a:ext cx="757517" cy="950400"/>
            </a:xfrm>
            <a:prstGeom prst="rect">
              <a:avLst/>
            </a:prstGeom>
            <a:effectLst>
              <a:outerShdw dist="38100" dir="2700000" algn="tl" rotWithShape="0">
                <a:prstClr val="black">
                  <a:alpha val="40000"/>
                </a:prstClr>
              </a:outerShdw>
            </a:effectLst>
          </p:spPr>
        </p:pic>
        <p:sp>
          <p:nvSpPr>
            <p:cNvPr id="49" name="Rectangle 48"/>
            <p:cNvSpPr/>
            <p:nvPr/>
          </p:nvSpPr>
          <p:spPr>
            <a:xfrm rot="16200000">
              <a:off x="-1925412" y="5104374"/>
              <a:ext cx="6046594" cy="369332"/>
            </a:xfrm>
            <a:prstGeom prst="rect">
              <a:avLst/>
            </a:prstGeom>
          </p:spPr>
          <p:txBody>
            <a:bodyPr wrap="square" lIns="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ca-ES" b="1" i="0" u="none" strike="noStrike" kern="0" cap="none" spc="0" normalizeH="0" baseline="0" dirty="0" smtClean="0">
                  <a:ln>
                    <a:noFill/>
                  </a:ln>
                  <a:effectLst/>
                  <a:uLnTx/>
                  <a:uFillTx/>
                </a:rPr>
                <a:t>CORRECTES</a:t>
              </a:r>
            </a:p>
          </p:txBody>
        </p:sp>
      </p:grpSp>
      <p:sp>
        <p:nvSpPr>
          <p:cNvPr id="3" name="Contenidor de número de diapositiva 2"/>
          <p:cNvSpPr>
            <a:spLocks noGrp="1"/>
          </p:cNvSpPr>
          <p:nvPr>
            <p:ph type="sldNum" sz="quarter" idx="12"/>
          </p:nvPr>
        </p:nvSpPr>
        <p:spPr/>
        <p:txBody>
          <a:bodyPr/>
          <a:lstStyle/>
          <a:p>
            <a:fld id="{1400275D-5646-4B03-A4F5-E66D1D947468}" type="slidenum">
              <a:rPr lang="ca-ES" smtClean="0"/>
              <a:t>9</a:t>
            </a:fld>
            <a:endParaRPr lang="ca-ES" dirty="0"/>
          </a:p>
        </p:txBody>
      </p:sp>
      <p:grpSp>
        <p:nvGrpSpPr>
          <p:cNvPr id="18" name="Agrupa 17"/>
          <p:cNvGrpSpPr/>
          <p:nvPr/>
        </p:nvGrpSpPr>
        <p:grpSpPr>
          <a:xfrm>
            <a:off x="165275" y="90088"/>
            <a:ext cx="5351957" cy="1026909"/>
            <a:chOff x="165275" y="35496"/>
            <a:chExt cx="5351957" cy="1026909"/>
          </a:xfrm>
        </p:grpSpPr>
        <p:sp>
          <p:nvSpPr>
            <p:cNvPr id="19" name="Títol 3"/>
            <p:cNvSpPr txBox="1">
              <a:spLocks/>
            </p:cNvSpPr>
            <p:nvPr/>
          </p:nvSpPr>
          <p:spPr>
            <a:xfrm>
              <a:off x="885601" y="35496"/>
              <a:ext cx="4631631" cy="1026909"/>
            </a:xfrm>
            <a:prstGeom prst="rect">
              <a:avLst/>
            </a:prstGeom>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a-ES" sz="2400" b="1" dirty="0" smtClean="0">
                  <a:solidFill>
                    <a:srgbClr val="990033"/>
                  </a:solidFill>
                  <a:ea typeface="+mn-ea"/>
                  <a:cs typeface="Aharoni" panose="02010803020104030203" pitchFamily="2" charset="-79"/>
                </a:rPr>
                <a:t>Àmbit lideratge </a:t>
              </a:r>
              <a:r>
                <a:rPr lang="ca-ES" sz="2400" b="1" dirty="0">
                  <a:solidFill>
                    <a:srgbClr val="990033"/>
                  </a:solidFill>
                  <a:ea typeface="+mn-ea"/>
                  <a:cs typeface="Aharoni" panose="02010803020104030203" pitchFamily="2" charset="-79"/>
                </a:rPr>
                <a:t>1</a:t>
              </a:r>
              <a:r>
                <a:rPr lang="ca-ES" sz="2400" b="1" dirty="0" smtClean="0">
                  <a:solidFill>
                    <a:srgbClr val="990033"/>
                  </a:solidFill>
                  <a:ea typeface="+mn-ea"/>
                  <a:cs typeface="Aharoni" panose="02010803020104030203" pitchFamily="2" charset="-79"/>
                </a:rPr>
                <a:t>/2</a:t>
              </a:r>
            </a:p>
          </p:txBody>
        </p:sp>
        <p:grpSp>
          <p:nvGrpSpPr>
            <p:cNvPr id="20" name="3 Grupo"/>
            <p:cNvGrpSpPr/>
            <p:nvPr/>
          </p:nvGrpSpPr>
          <p:grpSpPr>
            <a:xfrm>
              <a:off x="165275" y="196929"/>
              <a:ext cx="648000" cy="648000"/>
              <a:chOff x="3957064" y="935679"/>
              <a:chExt cx="288000" cy="287718"/>
            </a:xfrm>
          </p:grpSpPr>
          <p:sp>
            <p:nvSpPr>
              <p:cNvPr id="21" name="Oval 36">
                <a:extLst>
                  <a:ext uri="{FF2B5EF4-FFF2-40B4-BE49-F238E27FC236}">
                    <a16:creationId xmlns="" xmlns:a16="http://schemas.microsoft.com/office/drawing/2014/main" xmlns:lc="http://schemas.openxmlformats.org/drawingml/2006/lockedCanvas" id="{503472B2-729A-4E08-B4FD-B0ACCEFA097D}"/>
                  </a:ext>
                </a:extLst>
              </p:cNvPr>
              <p:cNvSpPr/>
              <p:nvPr/>
            </p:nvSpPr>
            <p:spPr>
              <a:xfrm>
                <a:off x="3957064" y="935679"/>
                <a:ext cx="288000" cy="287718"/>
              </a:xfrm>
              <a:prstGeom prst="ellipse">
                <a:avLst/>
              </a:prstGeom>
              <a:solidFill>
                <a:srgbClr val="00B0F0"/>
              </a:solidFill>
              <a:ln>
                <a:noFill/>
              </a:ln>
              <a:effectLst>
                <a:outerShdw blurRad="57150" dist="19050" dir="5400000" algn="ctr" rotWithShape="0">
                  <a:srgbClr val="000000">
                    <a:alpha val="63000"/>
                  </a:srgbClr>
                </a:outerShdw>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350" b="0" i="0" u="none" strike="noStrike" kern="1200" cap="none" spc="0" normalizeH="0" baseline="0" dirty="0">
                  <a:ln>
                    <a:noFill/>
                  </a:ln>
                  <a:solidFill>
                    <a:sysClr val="window" lastClr="FFFFFF"/>
                  </a:solidFill>
                  <a:effectLst/>
                  <a:uLnTx/>
                  <a:uFillTx/>
                  <a:latin typeface="Calibri" panose="020F0502020204030204"/>
                  <a:ea typeface="+mn-ea"/>
                  <a:cs typeface="+mn-cs"/>
                </a:endParaRPr>
              </a:p>
            </p:txBody>
          </p:sp>
          <p:pic>
            <p:nvPicPr>
              <p:cNvPr id="22" name="Graphic 100" descr="Users">
                <a:extLst>
                  <a:ext uri="{FF2B5EF4-FFF2-40B4-BE49-F238E27FC236}">
                    <a16:creationId xmlns="" xmlns:a16="http://schemas.microsoft.com/office/drawing/2014/main" xmlns:lc="http://schemas.openxmlformats.org/drawingml/2006/lockedCanvas" id="{1196CA84-AAE9-4098-8779-851942947C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5"/>
                  </a:ext>
                </a:extLst>
              </a:blip>
              <a:stretch>
                <a:fillRect/>
              </a:stretch>
            </p:blipFill>
            <p:spPr>
              <a:xfrm>
                <a:off x="4005064" y="983616"/>
                <a:ext cx="191811" cy="191812"/>
              </a:xfrm>
              <a:prstGeom prst="rect">
                <a:avLst/>
              </a:prstGeom>
            </p:spPr>
          </p:pic>
        </p:grpSp>
      </p:grpSp>
      <p:pic>
        <p:nvPicPr>
          <p:cNvPr id="17" name="Imatge 16"/>
          <p:cNvPicPr>
            <a:picLocks noChangeAspect="1"/>
          </p:cNvPicPr>
          <p:nvPr/>
        </p:nvPicPr>
        <p:blipFill rotWithShape="1">
          <a:blip r:embed="rId56" cstate="print">
            <a:extLst>
              <a:ext uri="{28A0092B-C50C-407E-A947-70E740481C1C}">
                <a14:useLocalDpi xmlns:a14="http://schemas.microsoft.com/office/drawing/2010/main" val="0"/>
              </a:ext>
            </a:extLst>
          </a:blip>
          <a:srcRect l="59691" r="-1"/>
          <a:stretch/>
        </p:blipFill>
        <p:spPr>
          <a:xfrm>
            <a:off x="5256634" y="0"/>
            <a:ext cx="1625302" cy="917925"/>
          </a:xfrm>
          <a:prstGeom prst="rect">
            <a:avLst/>
          </a:prstGeom>
        </p:spPr>
      </p:pic>
    </p:spTree>
    <p:extLst>
      <p:ext uri="{BB962C8B-B14F-4D97-AF65-F5344CB8AC3E}">
        <p14:creationId xmlns:p14="http://schemas.microsoft.com/office/powerpoint/2010/main" val="25990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seny personalitzat">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7731</TotalTime>
  <Words>1461</Words>
  <Application>Microsoft Office PowerPoint</Application>
  <PresentationFormat>Presentació en pantalla (4:3)</PresentationFormat>
  <Paragraphs>228</Paragraphs>
  <Slides>20</Slides>
  <Notes>1</Notes>
  <HiddenSlides>0</HiddenSlides>
  <MMClips>0</MMClips>
  <ScaleCrop>false</ScaleCrop>
  <HeadingPairs>
    <vt:vector size="4" baseType="variant">
      <vt:variant>
        <vt:lpstr>Tema</vt:lpstr>
      </vt:variant>
      <vt:variant>
        <vt:i4>2</vt:i4>
      </vt:variant>
      <vt:variant>
        <vt:lpstr>Títols de les diapositives</vt:lpstr>
      </vt:variant>
      <vt:variant>
        <vt:i4>20</vt:i4>
      </vt:variant>
    </vt:vector>
  </HeadingPairs>
  <TitlesOfParts>
    <vt:vector size="22" baseType="lpstr">
      <vt:lpstr>Tema de l'Office</vt:lpstr>
      <vt:lpstr>Disseny personalitzat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Diputació de Barcelona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lorentemm</dc:creator>
  <cp:lastModifiedBy>caceresam</cp:lastModifiedBy>
  <cp:revision>398</cp:revision>
  <cp:lastPrinted>2019-05-27T07:54:32Z</cp:lastPrinted>
  <dcterms:created xsi:type="dcterms:W3CDTF">2018-03-05T07:51:07Z</dcterms:created>
  <dcterms:modified xsi:type="dcterms:W3CDTF">2020-02-05T15:02:25Z</dcterms:modified>
</cp:coreProperties>
</file>