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84" r:id="rId4"/>
    <p:sldId id="261" r:id="rId5"/>
    <p:sldId id="273" r:id="rId6"/>
    <p:sldId id="272" r:id="rId7"/>
    <p:sldId id="274" r:id="rId8"/>
    <p:sldId id="285" r:id="rId9"/>
    <p:sldId id="262" r:id="rId10"/>
    <p:sldId id="282" r:id="rId11"/>
    <p:sldId id="271" r:id="rId12"/>
    <p:sldId id="263" r:id="rId13"/>
    <p:sldId id="275" r:id="rId14"/>
    <p:sldId id="277" r:id="rId15"/>
    <p:sldId id="278" r:id="rId16"/>
    <p:sldId id="279" r:id="rId17"/>
    <p:sldId id="276" r:id="rId18"/>
    <p:sldId id="280" r:id="rId19"/>
    <p:sldId id="283" r:id="rId20"/>
    <p:sldId id="281" r:id="rId21"/>
    <p:sldId id="266" r:id="rId22"/>
    <p:sldId id="287" r:id="rId23"/>
  </p:sldIdLst>
  <p:sldSz cx="9144000" cy="6858000" type="screen4x3"/>
  <p:notesSz cx="6858000" cy="9144000"/>
  <p:defaultTextStyle>
    <a:defPPr>
      <a:defRPr lang="es-E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B3"/>
    <a:srgbClr val="A50021"/>
    <a:srgbClr val="990033"/>
    <a:srgbClr val="F3FBF8"/>
    <a:srgbClr val="006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9"/>
    <p:restoredTop sz="93531" autoAdjust="0"/>
  </p:normalViewPr>
  <p:slideViewPr>
    <p:cSldViewPr snapToGrid="0" snapToObjects="1">
      <p:cViewPr>
        <p:scale>
          <a:sx n="100" d="100"/>
          <a:sy n="100" d="100"/>
        </p:scale>
        <p:origin x="-528" y="642"/>
      </p:cViewPr>
      <p:guideLst>
        <p:guide orient="horz" pos="21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BE79-5960-4EBC-8837-CD7B30163AF5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9BF9-2EDD-41B6-B356-4E834B3F1D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1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cas de consells comarcals, l'import total subvencionable és el resultat de multiplicar el nombre total de municipis menors de 10.000 habitants de la seva demarcació per 150€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9BF9-2EDD-41B6-B356-4E834B3F1DE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7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604B-6934-476A-996D-A0DD42377926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558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CARLOS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9BF9-2EDD-41B6-B356-4E834B3F1DE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21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CARLOS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9BF9-2EDD-41B6-B356-4E834B3F1DE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80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CARLOS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9BF9-2EDD-41B6-B356-4E834B3F1DE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66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5F906B-B264-044B-82E6-2C219BD48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8213EC-9E14-7449-A8BC-8B9FBF6BB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9E955E-F18B-EF4D-A5E1-F736A0B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2D4EF6-5138-574E-9CFB-CC355C5F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36A5A8D-F8E5-BA4A-8D3E-FB20E60F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1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F3B526-3633-104C-AA5E-BA90B36C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3A972EA-377B-7649-A3B5-BF7DE30C6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0EE5D1-B98A-E94B-9D78-56DBBC67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C43503D-635B-E44A-BA54-55661C0A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10B801-D2E4-E846-9BE2-C3B40F3C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00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0742217-9E67-1C49-B9D9-04FB43FA7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D08BD3C-00C2-E145-B08E-1477F2FAF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9F4294-308D-EC40-80D4-2522DCE7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74BC53-6455-8C40-AFF8-55005199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2C47C9-BA64-3548-8D49-2F522985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24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727BDA-82BC-124E-A869-84188A2B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795189-D4C3-F144-B3A6-C5D5BE1DF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2A1EBB-8894-B44A-805F-E9BA2206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8A9AC95-D542-9A48-99F1-669F385B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36FBD5-D3F6-824F-8C86-B6C12719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29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66EAB7-0849-C142-887D-924E910B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9192139-88EB-8F40-9FF2-7AA176311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C8B810-A715-EE41-8B30-3A226645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2ED106-DF28-8441-908C-ECC05B34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65D76CE-E3A6-874B-982C-F2150BDE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67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2F23C6-1D45-514E-A4EB-9795FF23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A4CA16C-4879-F046-AFEA-E1C948DF0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0E14D6D-E339-E14D-BFB2-858995B0E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B3FC29E-05D8-224A-82B4-A63EAE88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12C1DC3-FA03-F44C-89A3-15C1484B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71A5816-DF47-3640-AB83-7C013B57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81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D372DC-EF1C-4044-8219-D0C32E35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6BF43C0-9398-E146-A873-A1C359323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B43F533-95DF-A047-A8FC-06A12C7CD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53EAD94-3C77-3A47-996A-D0AF0DF74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DFB8940-8928-CF40-B344-0678DC2DF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512F37E-23AB-0249-AD13-065D100D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0A0DBA4-A7B6-B149-B8E2-13A17EF9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7122E1E-16C4-4C4F-AB23-53C405C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1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A284FF-D985-6140-964F-3301E5FD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DF81E7-1D6A-EB4E-ACA1-54BECCFE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467FB65-9C2D-5946-A15B-BFD8EB05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9DF41BD-0D54-214E-80B8-F840DDBF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3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A7918E7-30CB-744E-8A1D-EE23F63E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1D43636-2FF3-DE4F-B90B-C3B5AD91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8F7C4DE-C374-4C47-A750-5CAAE31B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24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99F077-D7F8-F440-9B35-FC15573C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B8B5FA-7F9D-5B44-96BC-288D9F9A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D9C8E09-C8D3-EE4E-8E2A-C02571062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A01C7F8-DD63-8C4C-94B1-4846D08C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3334948-E306-334F-A2FC-A7C84BA0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ACEF6F5-703F-6A4C-B39E-AB6A4730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05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9B8316-E4DA-A041-A533-F10D26C2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C3F96BD-5C37-EA42-B9E8-099F688C3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379607E-EA58-614E-A95C-F7A2CBD7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FDEE236-C541-9F4C-9DBA-1900E94D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5938CF-D731-574B-9C88-FFF4F71A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54DED5-0DF7-2844-A965-C26507ED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83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59A8B6E-73BA-4045-A567-C8AFE1A1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B1B4F0-14A0-B54A-AC77-4A106571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320B74C-A05C-904C-ADF9-5BA4D4146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9C9B-4319-0941-BF1C-844C812909C0}" type="datetimeFigureOut">
              <a:rPr lang="es-ES" smtClean="0"/>
              <a:t>08/03/2021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0FED187-3183-3A4F-90F4-706513538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8CC437-05E2-9745-9C04-2C90C4E34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AA22-237D-284B-86DB-C5DF328DF78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72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setdiba.diba.ca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3B0BCB-F5A1-FF4A-949C-8B5075BB6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479675"/>
          </a:xfrm>
        </p:spPr>
        <p:txBody>
          <a:bodyPr>
            <a:normAutofit/>
          </a:bodyPr>
          <a:lstStyle/>
          <a:p>
            <a:r>
              <a:rPr lang="es-ES" sz="3000" b="1" dirty="0" err="1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Sessió</a:t>
            </a:r>
            <a:r>
              <a:rPr lang="es-ES" sz="3000" b="1" dirty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informativa 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canal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electrònic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entitats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les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empreses</a:t>
            </a:r>
            <a:endParaRPr lang="es-ES" sz="3000" b="1" dirty="0">
              <a:solidFill>
                <a:srgbClr val="0260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21062E0-7051-A444-AC98-F016795FD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07968"/>
            <a:ext cx="6858000" cy="1524000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8 de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10h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11h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6616" r="18919" b="58311"/>
          <a:stretch/>
        </p:blipFill>
        <p:spPr bwMode="auto">
          <a:xfrm>
            <a:off x="159655" y="200706"/>
            <a:ext cx="8618489" cy="13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63" y="622868"/>
            <a:ext cx="265053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QuadreDeText 6"/>
          <p:cNvSpPr txBox="1"/>
          <p:nvPr/>
        </p:nvSpPr>
        <p:spPr>
          <a:xfrm>
            <a:off x="696015" y="5089566"/>
            <a:ext cx="7951500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es-ES"/>
            </a:defPPr>
            <a:lvl1pPr>
              <a:defRPr sz="240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Durant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l’exposició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dels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ponents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recomanem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tenir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micròfon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càmera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desactivats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Recordeu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que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podeu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demanar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el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torn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paraula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i/o intervenir a través del </a:t>
            </a:r>
            <a:r>
              <a:rPr lang="es-ES" sz="2000" dirty="0" err="1">
                <a:solidFill>
                  <a:schemeClr val="bg1">
                    <a:lumMod val="50000"/>
                  </a:schemeClr>
                </a:solidFill>
              </a:rPr>
              <a:t>xat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tge 7"/>
          <p:cNvPicPr/>
          <p:nvPr/>
        </p:nvPicPr>
        <p:blipFill rotWithShape="1">
          <a:blip r:embed="rId5"/>
          <a:srcRect l="35270" t="84610" r="60031" b="7314"/>
          <a:stretch/>
        </p:blipFill>
        <p:spPr bwMode="auto">
          <a:xfrm>
            <a:off x="5220030" y="6037167"/>
            <a:ext cx="504495" cy="51054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tge 8"/>
          <p:cNvPicPr/>
          <p:nvPr/>
        </p:nvPicPr>
        <p:blipFill rotWithShape="1">
          <a:blip r:embed="rId5"/>
          <a:srcRect l="9224" t="83923" r="85773" b="5955"/>
          <a:stretch/>
        </p:blipFill>
        <p:spPr bwMode="auto">
          <a:xfrm>
            <a:off x="3371849" y="6032404"/>
            <a:ext cx="561975" cy="52006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tge 9"/>
          <p:cNvPicPr/>
          <p:nvPr/>
        </p:nvPicPr>
        <p:blipFill rotWithShape="1">
          <a:blip r:embed="rId5"/>
          <a:srcRect l="2368" t="84169" r="93291" b="7731"/>
          <a:stretch/>
        </p:blipFill>
        <p:spPr bwMode="auto">
          <a:xfrm>
            <a:off x="4295776" y="6032405"/>
            <a:ext cx="581024" cy="52006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enyal de prohibit 10"/>
          <p:cNvSpPr/>
          <p:nvPr/>
        </p:nvSpPr>
        <p:spPr>
          <a:xfrm>
            <a:off x="3352799" y="6020975"/>
            <a:ext cx="581025" cy="542925"/>
          </a:xfrm>
          <a:prstGeom prst="noSmoking">
            <a:avLst>
              <a:gd name="adj" fmla="val 981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Senyal de prohibit 11"/>
          <p:cNvSpPr/>
          <p:nvPr/>
        </p:nvSpPr>
        <p:spPr>
          <a:xfrm>
            <a:off x="4295776" y="6020975"/>
            <a:ext cx="581025" cy="542925"/>
          </a:xfrm>
          <a:prstGeom prst="noSmoking">
            <a:avLst>
              <a:gd name="adj" fmla="val 981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Anella 12"/>
          <p:cNvSpPr/>
          <p:nvPr/>
        </p:nvSpPr>
        <p:spPr>
          <a:xfrm>
            <a:off x="5168900" y="6021308"/>
            <a:ext cx="561975" cy="542258"/>
          </a:xfrm>
          <a:prstGeom prst="donut">
            <a:avLst>
              <a:gd name="adj" fmla="val 928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257762"/>
            <a:ext cx="7477125" cy="4501232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167550"/>
            <a:ext cx="5080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llicència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1996157" y="1321542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6399" y="2301304"/>
            <a:ext cx="6497362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 materials d’edicions anteriors es poden consultar i reutilitzar. </a:t>
            </a:r>
          </a:p>
          <a:p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http://setdiba.diba.cat</a:t>
            </a: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22663" r="5563"/>
          <a:stretch/>
        </p:blipFill>
        <p:spPr bwMode="auto">
          <a:xfrm>
            <a:off x="1466252" y="3578551"/>
            <a:ext cx="6211493" cy="318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txa esquerra 9"/>
          <p:cNvSpPr/>
          <p:nvPr/>
        </p:nvSpPr>
        <p:spPr>
          <a:xfrm rot="1567434">
            <a:off x="7348275" y="4508378"/>
            <a:ext cx="384175" cy="376586"/>
          </a:xfrm>
          <a:prstGeom prst="left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9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9584" y="0"/>
            <a:ext cx="374441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ca-ES"/>
          </a:p>
        </p:txBody>
      </p:sp>
      <p:pic>
        <p:nvPicPr>
          <p:cNvPr id="7" name="Imagen 2" descr="Sin título-1.eps">
            <a:extLst>
              <a:ext uri="{FF2B5EF4-FFF2-40B4-BE49-F238E27FC236}">
                <a16:creationId xmlns:a16="http://schemas.microsoft.com/office/drawing/2014/main" xmlns="" id="{4066404F-AB84-B647-970D-30E361D71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5"/>
          <a:stretch/>
        </p:blipFill>
        <p:spPr bwMode="auto">
          <a:xfrm>
            <a:off x="4392718" y="5411590"/>
            <a:ext cx="575746" cy="90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QuadreDeText 8"/>
          <p:cNvSpPr txBox="1"/>
          <p:nvPr/>
        </p:nvSpPr>
        <p:spPr>
          <a:xfrm>
            <a:off x="3416017" y="2651720"/>
            <a:ext cx="223843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s-ES" sz="4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Dubtes</a:t>
            </a:r>
            <a:r>
              <a:rPr lang="es-ES" sz="4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257762"/>
            <a:ext cx="7477125" cy="4276388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Preguntes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freqüents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95291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257762"/>
            <a:ext cx="7150100" cy="41319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</a:t>
            </a:r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quina modalitat de formació es pot realitzar el taller? </a:t>
            </a:r>
            <a:endParaRPr lang="ca-ES" sz="2400" b="1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ca-ES" sz="2400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taller es pot realitzar en modalitat presencial o en línia. En el format en línia o virtual, les sessions poder ser en directe (videoconferència), però també s'accepten altres modalitats de virtualitat, com plataformes d'aprenentatge pràctic, sessions de seguiment i suport. </a:t>
            </a:r>
            <a:endParaRPr lang="ca-ES" sz="2400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cara a la justificació, cal comptar amb el total d'hores del taller, sumant les diferents modalitats. En tot cas, és important que per a cadascuna d'aquestes modalitats s'acrediti la participació. </a:t>
            </a:r>
          </a:p>
        </p:txBody>
      </p:sp>
    </p:spTree>
    <p:extLst>
      <p:ext uri="{BB962C8B-B14F-4D97-AF65-F5344CB8AC3E}">
        <p14:creationId xmlns:p14="http://schemas.microsoft.com/office/powerpoint/2010/main" val="15475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257762"/>
            <a:ext cx="7477125" cy="3927138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Preguntes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freqüents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257762"/>
            <a:ext cx="7422804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Només </a:t>
            </a:r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poden assistir empreses/entitats del municipi?</a:t>
            </a:r>
          </a:p>
          <a:p>
            <a:endParaRPr lang="ca-ES" sz="2400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necessàriament. Us recomanem que adreceu prioritàriament els tallers a empreses/entitats del vostre municipi, o amb les que us heu relacionat en els darrers mesos</a:t>
            </a:r>
          </a:p>
          <a:p>
            <a:endParaRPr lang="ca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Però no hi ha inconvenient en què hi assisteixin empreses o entitats de fora d'aquests àmbits perquè la seva capacitació repercutirà en favor vostre o de qualsevol administració amb la que es relacionin. </a:t>
            </a:r>
          </a:p>
        </p:txBody>
      </p:sp>
    </p:spTree>
    <p:extLst>
      <p:ext uri="{BB962C8B-B14F-4D97-AF65-F5344CB8AC3E}">
        <p14:creationId xmlns:p14="http://schemas.microsoft.com/office/powerpoint/2010/main" val="650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257762"/>
            <a:ext cx="7477125" cy="4501232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Preguntes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freqüents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257762"/>
            <a:ext cx="7150100" cy="45012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 </a:t>
            </a:r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que notifiqui les dates del tallers i els canvis que hi puguin haver?</a:t>
            </a: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Sí. Des del Gabinet us donem suport en la difusió dels tallers, us orientem en com arribar a aconseguir més assistents i us facilitem, si ho necessiteu, un </a:t>
            </a:r>
            <a:r>
              <a:rPr lang="ca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bànner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promoció que podeu utilitzar al es vostres xarxes socials.</a:t>
            </a:r>
          </a:p>
          <a:p>
            <a:endParaRPr lang="ca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poder fer aquesta promoció necessitem estar informats puntualment de les dates i dels canvis que hi puguin haver. </a:t>
            </a:r>
          </a:p>
          <a:p>
            <a:endParaRPr lang="ca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 que aquesta comunicació (les dates i els canvis que hi puguin haver) la realitzeu a través del </a:t>
            </a:r>
            <a:r>
              <a:rPr lang="ca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PMT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10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257762"/>
            <a:ext cx="7477125" cy="2809538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Preguntes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freqüents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257762"/>
            <a:ext cx="7150100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Quan </a:t>
            </a:r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rebo l'aprovació de la concessió del recurs, cal que aprovi l'acceptació del recurs?</a:t>
            </a: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cal. Els recursos concedits s’entenen acceptats per l’ens destinatari si aquest no manifesta expressament la renúncia en el termini d’un mes. Per tant, us convidem a simplificar aquest pas. </a:t>
            </a:r>
          </a:p>
        </p:txBody>
      </p:sp>
    </p:spTree>
    <p:extLst>
      <p:ext uri="{BB962C8B-B14F-4D97-AF65-F5344CB8AC3E}">
        <p14:creationId xmlns:p14="http://schemas.microsoft.com/office/powerpoint/2010/main" val="5299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257762"/>
            <a:ext cx="7477125" cy="4314488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Preguntes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freqüents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257762"/>
            <a:ext cx="7422804" cy="41319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s-ES" sz="2400" b="1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És</a:t>
            </a:r>
            <a:r>
              <a:rPr lang="es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obligatori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que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assistents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valorin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el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Puc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utilitzar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meva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pròpia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enquesta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valoració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 </a:t>
            </a:r>
            <a:endParaRPr lang="es-ES" sz="2400" b="1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s-ES" sz="2400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Efectivament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 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imprescindible enviar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participants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tallers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una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enquesta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facilitada 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pel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Gabinet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d'Innovació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Digital. Si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l'ens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local té un sistema de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propi, cal que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aquesta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enquesta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incorpori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les 3 preguntes que es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realitzen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en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formularis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DIBA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s'utilitza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un sistema de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propi, cal enviar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resultats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 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aquestes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preguntes a través del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PMT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en un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editable (per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exemple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excel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14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013203"/>
            <a:ext cx="7477125" cy="4501232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Preguntes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freqüents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122852"/>
            <a:ext cx="7422804" cy="45012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Què </a:t>
            </a:r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passa si tinc problemes per assolir el nombre mínim d'assistents?</a:t>
            </a: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nombre mínim d'assistents per poder rebre el suport econòmic és de 10.</a:t>
            </a: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És important adreçar les campanyes de comunicació del taller per mitjans que arribin a aquests col·lectius. </a:t>
            </a:r>
            <a:endParaRPr lang="ca-ES" sz="2400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Bones pràctiques: </a:t>
            </a:r>
            <a:endParaRPr lang="ca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 Convidar per correu electrònic a les empreses amb les que heu tramitat en el darrer any.</a:t>
            </a:r>
          </a:p>
          <a:p>
            <a:pPr marL="342900" indent="-342900">
              <a:buFontTx/>
              <a:buChar char="-"/>
            </a:pP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Fer difusió a través del departament de promoció econòmica. </a:t>
            </a:r>
          </a:p>
          <a:p>
            <a:pPr marL="342900" indent="-342900">
              <a:buFontTx/>
              <a:buChar char="-"/>
            </a:pP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Encara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que promogueu el taller a títol municipal, col·laboreu amb municipis propers per arribar a més empreses i entitats</a:t>
            </a: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ca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124412"/>
            <a:ext cx="7477125" cy="4501232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Preguntes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freqüents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124412"/>
            <a:ext cx="7422804" cy="45012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s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sóc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consell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comarcal que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organitzo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tallers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locals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la comarca,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subvenció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ha de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fer</a:t>
            </a:r>
            <a:r>
              <a:rPr lang="es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s-ES" sz="2400" b="1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justificació</a:t>
            </a:r>
            <a:r>
              <a:rPr lang="es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2400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consell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comarcal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l'ajut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econòmic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l'encarregat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d'organitzar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/gestionar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tallers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 al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conjunt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d'ajuntaments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destinataris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seva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demarcació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Serà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tant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també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l'encarregat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fer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justificació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l'ajut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Per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assolir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aquest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objectiu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molt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important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que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demaneu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ajuntaments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vostra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demarcació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quines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matèries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poden ser de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més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interès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que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faciliteu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materials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 a poder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fer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difusió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tallers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 que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ajudin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 identificar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empreses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entitats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64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9650" y="2257762"/>
            <a:ext cx="7477125" cy="3533438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950" y="2257762"/>
            <a:ext cx="7150100" cy="41319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Què passa si només puc fer una part dels cursos?</a:t>
            </a:r>
          </a:p>
          <a:p>
            <a:pPr lvl="0"/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 pot fer la renúncia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parcial de part de l’ajut aprovat. </a:t>
            </a: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L’ens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 pot renunciar a part de l’ajut, si veu que serà impossible realitzar la totalitat dels cursos que havia fet constar que realitzaria a la seva sol·licitud.</a:t>
            </a:r>
          </a:p>
          <a:p>
            <a:pPr lvl="0"/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el moment de fer la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justificació </a:t>
            </a: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l’ens local pot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marcar la casella de </a:t>
            </a:r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justificació amb renúncia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En aquest cas, si l’import objecte de renúncia és significatiu, s’ha de motivar el motiu de la desviació en l’apartat que consta al formulari. </a:t>
            </a:r>
            <a:endParaRPr lang="ca-ES" sz="2400" b="1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ca-ES" sz="2400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ca-ES" sz="2400" b="1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063893" y="1628804"/>
            <a:ext cx="6594207" cy="52398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 smtClean="0"/>
              <a:t>Antecedents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En </a:t>
            </a:r>
            <a:r>
              <a:rPr lang="es-ES" sz="2800" dirty="0" err="1" smtClean="0"/>
              <a:t>què</a:t>
            </a:r>
            <a:r>
              <a:rPr lang="es-ES" sz="2800" dirty="0" smtClean="0"/>
              <a:t> </a:t>
            </a:r>
            <a:r>
              <a:rPr lang="es-ES" sz="2800" dirty="0" err="1" smtClean="0"/>
              <a:t>consisteix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 smtClean="0"/>
              <a:t>Destinataris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 smtClean="0"/>
              <a:t>Objectius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A </a:t>
            </a:r>
            <a:r>
              <a:rPr lang="es-ES" sz="2800" dirty="0" err="1" smtClean="0"/>
              <a:t>tenir</a:t>
            </a:r>
            <a:r>
              <a:rPr lang="es-ES" sz="2800" dirty="0" smtClean="0"/>
              <a:t> </a:t>
            </a:r>
            <a:r>
              <a:rPr lang="es-ES" sz="2800" dirty="0" err="1" smtClean="0"/>
              <a:t>present</a:t>
            </a:r>
            <a:r>
              <a:rPr lang="es-ES" sz="2800" dirty="0" smtClean="0"/>
              <a:t> a </a:t>
            </a:r>
            <a:r>
              <a:rPr lang="es-ES" sz="2800" dirty="0" err="1" smtClean="0"/>
              <a:t>l’hora</a:t>
            </a:r>
            <a:r>
              <a:rPr lang="es-ES" sz="2800" dirty="0" smtClean="0"/>
              <a:t> de triar </a:t>
            </a:r>
            <a:r>
              <a:rPr lang="es-ES" sz="2800" dirty="0" err="1" smtClean="0"/>
              <a:t>els</a:t>
            </a:r>
            <a:r>
              <a:rPr lang="es-ES" sz="2800" dirty="0" smtClean="0"/>
              <a:t> temes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 smtClean="0"/>
              <a:t>Requisits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 smtClean="0"/>
              <a:t>Materials</a:t>
            </a:r>
            <a:r>
              <a:rPr lang="es-ES" sz="2800" dirty="0" smtClean="0"/>
              <a:t> </a:t>
            </a:r>
            <a:r>
              <a:rPr lang="es-ES" sz="2800" dirty="0" err="1" smtClean="0"/>
              <a:t>utilitzats</a:t>
            </a:r>
            <a:r>
              <a:rPr lang="es-ES" sz="2800" dirty="0" smtClean="0"/>
              <a:t> en </a:t>
            </a:r>
            <a:r>
              <a:rPr lang="es-ES" sz="2800" dirty="0" err="1" smtClean="0"/>
              <a:t>els</a:t>
            </a:r>
            <a:r>
              <a:rPr lang="es-ES" sz="2800" dirty="0" smtClean="0"/>
              <a:t> </a:t>
            </a:r>
            <a:r>
              <a:rPr lang="es-ES" sz="2800" dirty="0" err="1" smtClean="0"/>
              <a:t>tallers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Preguntes </a:t>
            </a:r>
            <a:r>
              <a:rPr lang="es-ES" sz="2800" dirty="0" err="1" smtClean="0"/>
              <a:t>més</a:t>
            </a:r>
            <a:r>
              <a:rPr lang="es-ES" sz="2800" dirty="0" smtClean="0"/>
              <a:t> </a:t>
            </a:r>
            <a:r>
              <a:rPr lang="es-ES" sz="2800" dirty="0" err="1" smtClean="0"/>
              <a:t>freqüents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 smtClean="0"/>
              <a:t>Justificació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7099762" y="917936"/>
            <a:ext cx="1483419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s-ES" sz="32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sumari</a:t>
            </a:r>
            <a:endParaRPr lang="es-ES" sz="32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629" y="2257762"/>
            <a:ext cx="7477125" cy="4501232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02998" y="11807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6" name="Rectangle 5"/>
          <p:cNvSpPr/>
          <p:nvPr/>
        </p:nvSpPr>
        <p:spPr>
          <a:xfrm>
            <a:off x="996950" y="2257762"/>
            <a:ext cx="7422804" cy="33932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b="1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 </a:t>
            </a:r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 de fer la justificació?</a:t>
            </a: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justificació voluntària es pot fer fins el 15/11/2021. La justificació final  s'ha de fer de l'01/01/2022 fins el 31/03/2022</a:t>
            </a: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 presentar:</a:t>
            </a:r>
          </a:p>
          <a:p>
            <a:pPr marL="342900" indent="-342900">
              <a:buFontTx/>
              <a:buChar char="-"/>
            </a:pP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formulari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justificació de </a:t>
            </a: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despeses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memòria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realització</a:t>
            </a:r>
            <a:endParaRPr lang="es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còpia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electrònica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material de suport al taller </a:t>
            </a:r>
            <a:endParaRPr lang="es-ES" sz="2400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ca-ES" sz="2400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2400" b="1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info: https://setdiba.diba.cat/node/881</a:t>
            </a:r>
          </a:p>
        </p:txBody>
      </p:sp>
    </p:spTree>
    <p:extLst>
      <p:ext uri="{BB962C8B-B14F-4D97-AF65-F5344CB8AC3E}">
        <p14:creationId xmlns:p14="http://schemas.microsoft.com/office/powerpoint/2010/main" val="6587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6835955" y="3258173"/>
            <a:ext cx="1006971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02/01/2022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or recte 5"/>
          <p:cNvCxnSpPr>
            <a:stCxn id="44" idx="2"/>
          </p:cNvCxnSpPr>
          <p:nvPr/>
        </p:nvCxnSpPr>
        <p:spPr>
          <a:xfrm flipV="1">
            <a:off x="488950" y="3697829"/>
            <a:ext cx="6800677" cy="9679"/>
          </a:xfrm>
          <a:prstGeom prst="line">
            <a:avLst/>
          </a:prstGeom>
          <a:ln w="57150" cap="rnd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32585" y="3586935"/>
            <a:ext cx="252028" cy="260196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/>
          <p:nvPr/>
        </p:nvSpPr>
        <p:spPr>
          <a:xfrm>
            <a:off x="4357701" y="3573017"/>
            <a:ext cx="252028" cy="260196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428389" y="3258173"/>
            <a:ext cx="904735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30/09/2021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0637" y="3258173"/>
            <a:ext cx="893321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15/11/2021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5600" y="3258173"/>
            <a:ext cx="145692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31/12/2021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63613" y="3567731"/>
            <a:ext cx="252028" cy="260196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6" name="Oval 25"/>
          <p:cNvSpPr/>
          <p:nvPr/>
        </p:nvSpPr>
        <p:spPr>
          <a:xfrm>
            <a:off x="5818050" y="3576363"/>
            <a:ext cx="252028" cy="260196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/>
        </p:nvSpPr>
        <p:spPr>
          <a:xfrm>
            <a:off x="7364940" y="4310897"/>
            <a:ext cx="121589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justificació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final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0637" y="4345740"/>
            <a:ext cx="132357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Límit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justificació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voluntària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3042" y="4379898"/>
            <a:ext cx="1325670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Límit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recurs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6520" y="4313849"/>
            <a:ext cx="1267538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Límit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xecució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tallers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or recte 13"/>
          <p:cNvCxnSpPr>
            <a:stCxn id="9" idx="4"/>
            <a:endCxn id="29" idx="0"/>
          </p:cNvCxnSpPr>
          <p:nvPr/>
        </p:nvCxnSpPr>
        <p:spPr>
          <a:xfrm flipH="1">
            <a:off x="2955877" y="3847131"/>
            <a:ext cx="2722" cy="532767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recte 32"/>
          <p:cNvCxnSpPr/>
          <p:nvPr/>
        </p:nvCxnSpPr>
        <p:spPr>
          <a:xfrm>
            <a:off x="4502764" y="3804273"/>
            <a:ext cx="0" cy="555756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recte 34"/>
          <p:cNvCxnSpPr/>
          <p:nvPr/>
        </p:nvCxnSpPr>
        <p:spPr>
          <a:xfrm>
            <a:off x="5931978" y="3804268"/>
            <a:ext cx="0" cy="509576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recte 36"/>
          <p:cNvCxnSpPr/>
          <p:nvPr/>
        </p:nvCxnSpPr>
        <p:spPr>
          <a:xfrm>
            <a:off x="7956376" y="3791898"/>
            <a:ext cx="0" cy="509576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QuadreDeText 33"/>
          <p:cNvSpPr txBox="1"/>
          <p:nvPr/>
        </p:nvSpPr>
        <p:spPr>
          <a:xfrm>
            <a:off x="3468687" y="1426998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QuadreDeText 37"/>
          <p:cNvSpPr txBox="1"/>
          <p:nvPr/>
        </p:nvSpPr>
        <p:spPr>
          <a:xfrm>
            <a:off x="2102998" y="11807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cxnSp>
        <p:nvCxnSpPr>
          <p:cNvPr id="40" name="Connector recte 39"/>
          <p:cNvCxnSpPr/>
          <p:nvPr/>
        </p:nvCxnSpPr>
        <p:spPr>
          <a:xfrm flipV="1">
            <a:off x="7415641" y="3697829"/>
            <a:ext cx="1185434" cy="18157"/>
          </a:xfrm>
          <a:prstGeom prst="line">
            <a:avLst/>
          </a:prstGeom>
          <a:ln w="57150" cap="rnd">
            <a:solidFill>
              <a:srgbClr val="A5002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8478071" y="3567731"/>
            <a:ext cx="252028" cy="260196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42" name="Rectangle 41"/>
          <p:cNvSpPr/>
          <p:nvPr/>
        </p:nvSpPr>
        <p:spPr>
          <a:xfrm>
            <a:off x="8088064" y="3274090"/>
            <a:ext cx="1006971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31/03/2022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0407" y="3258173"/>
            <a:ext cx="904735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01/02/2021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8950" y="3577410"/>
            <a:ext cx="252028" cy="260196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45" name="Rectangle 44"/>
          <p:cNvSpPr/>
          <p:nvPr/>
        </p:nvSpPr>
        <p:spPr>
          <a:xfrm>
            <a:off x="165982" y="4289958"/>
            <a:ext cx="901493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sol·licitud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or recte 45"/>
          <p:cNvCxnSpPr>
            <a:stCxn id="44" idx="4"/>
            <a:endCxn id="45" idx="0"/>
          </p:cNvCxnSpPr>
          <p:nvPr/>
        </p:nvCxnSpPr>
        <p:spPr>
          <a:xfrm>
            <a:off x="614964" y="3837606"/>
            <a:ext cx="1765" cy="452352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3B0BCB-F5A1-FF4A-949C-8B5075BB6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43279"/>
            <a:ext cx="6858000" cy="857022"/>
          </a:xfrm>
        </p:spPr>
        <p:txBody>
          <a:bodyPr>
            <a:noAutofit/>
          </a:bodyPr>
          <a:lstStyle/>
          <a:p>
            <a:r>
              <a:rPr lang="es-ES" sz="44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Gràcies</a:t>
            </a:r>
            <a:endParaRPr lang="es-ES" sz="4400" b="1" dirty="0">
              <a:solidFill>
                <a:srgbClr val="0260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21062E0-7051-A444-AC98-F016795FD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12818"/>
            <a:ext cx="6858000" cy="702132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8 de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10h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11h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6616" r="18919" b="58311"/>
          <a:stretch/>
        </p:blipFill>
        <p:spPr bwMode="auto">
          <a:xfrm>
            <a:off x="159655" y="200706"/>
            <a:ext cx="8618489" cy="13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63" y="622868"/>
            <a:ext cx="265053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33B0BCB-F5A1-FF4A-949C-8B5075BB6D7F}"/>
              </a:ext>
            </a:extLst>
          </p:cNvPr>
          <p:cNvSpPr txBox="1">
            <a:spLocks/>
          </p:cNvSpPr>
          <p:nvPr/>
        </p:nvSpPr>
        <p:spPr>
          <a:xfrm>
            <a:off x="1143000" y="2793206"/>
            <a:ext cx="6858000" cy="1239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Trobareu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l’enregistrament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d’aquesta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sessió</a:t>
            </a:r>
            <a:r>
              <a:rPr lang="es-ES" sz="3000" b="1" dirty="0" smtClean="0">
                <a:solidFill>
                  <a:srgbClr val="02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http://setdiba.diba.cat</a:t>
            </a:r>
            <a:endParaRPr lang="es-ES" sz="3000" b="1" dirty="0">
              <a:solidFill>
                <a:srgbClr val="0260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QuadreDeText 14"/>
          <p:cNvSpPr txBox="1"/>
          <p:nvPr/>
        </p:nvSpPr>
        <p:spPr>
          <a:xfrm>
            <a:off x="6944762" y="1033577"/>
            <a:ext cx="198676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 smtClean="0"/>
              <a:t>Antecedents</a:t>
            </a:r>
            <a:endParaRPr lang="es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437956" y="1533416"/>
            <a:ext cx="1856919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6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s-ES" sz="6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4" name="Picture 8" descr="Icono diana, m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9" y="3930572"/>
            <a:ext cx="1122213" cy="11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6274" y="1829366"/>
            <a:ext cx="5998447" cy="33932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Adreçat a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municipis de 5.000 a 20.000 habitants i a consells comarcals. </a:t>
            </a:r>
            <a:endParaRPr lang="ca-ES" sz="2400" dirty="0" smtClean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S’ha donat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suport econòmic per a la realització de 53 tallers. </a:t>
            </a:r>
          </a:p>
          <a:p>
            <a:endParaRPr lang="ca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31 de desembre de 2020 s’han rebut 351 enquestes de valoració dels </a:t>
            </a:r>
            <a:r>
              <a:rPr lang="ca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assistents. </a:t>
            </a:r>
            <a:r>
              <a:rPr lang="ca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 usuaris han valorat com a mitjana, la realització d’aquests tallers amb un 8’48 sobre 10. </a:t>
            </a:r>
          </a:p>
        </p:txBody>
      </p:sp>
    </p:spTree>
    <p:extLst>
      <p:ext uri="{BB962C8B-B14F-4D97-AF65-F5344CB8AC3E}">
        <p14:creationId xmlns:p14="http://schemas.microsoft.com/office/powerpoint/2010/main" val="10039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QuadreDeText 14"/>
          <p:cNvSpPr txBox="1"/>
          <p:nvPr/>
        </p:nvSpPr>
        <p:spPr>
          <a:xfrm>
            <a:off x="1257300" y="1033576"/>
            <a:ext cx="767422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Promoció</a:t>
            </a:r>
            <a:r>
              <a:rPr lang="es-ES" dirty="0"/>
              <a:t> del canal </a:t>
            </a:r>
            <a:r>
              <a:rPr lang="es-ES" dirty="0" err="1"/>
              <a:t>electrònic</a:t>
            </a:r>
            <a:r>
              <a:rPr lang="es-ES" dirty="0"/>
              <a:t> en la </a:t>
            </a:r>
            <a:r>
              <a:rPr lang="es-ES" dirty="0" err="1"/>
              <a:t>relació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les </a:t>
            </a:r>
            <a:r>
              <a:rPr lang="es-ES" dirty="0" err="1"/>
              <a:t>entitats</a:t>
            </a:r>
            <a:r>
              <a:rPr lang="es-ES" dirty="0"/>
              <a:t> i les </a:t>
            </a:r>
            <a:r>
              <a:rPr lang="es-ES" dirty="0" err="1"/>
              <a:t>empreses</a:t>
            </a:r>
            <a:endParaRPr lang="es-ES" dirty="0"/>
          </a:p>
        </p:txBody>
      </p:sp>
      <p:sp>
        <p:nvSpPr>
          <p:cNvPr id="17" name="Rectangle 16"/>
          <p:cNvSpPr/>
          <p:nvPr/>
        </p:nvSpPr>
        <p:spPr>
          <a:xfrm>
            <a:off x="1397194" y="4352729"/>
            <a:ext cx="7706488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Incentivar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tramitació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electrònica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afavorir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el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consum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serveis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digitals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per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part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ciutadania</a:t>
            </a:r>
            <a:endParaRPr lang="es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Millorar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competència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digital de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petita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mitjana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empresa local en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seva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relació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amb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l’administració</a:t>
            </a:r>
            <a:endParaRPr lang="es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437956" y="1857266"/>
            <a:ext cx="959237" cy="219290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138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1588592" y="2365098"/>
            <a:ext cx="734293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Recurs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econòmic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adreçat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al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finançament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tallers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d’impuls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la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tramitació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electrònica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amb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l’administració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en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col·lectius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obligats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 la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relació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telemàtica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amb</a:t>
            </a:r>
            <a:r>
              <a:rPr lang="es-ES" sz="2400" dirty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l'administració</a:t>
            </a:r>
            <a:r>
              <a:rPr lang="es-ES" sz="18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QuadreDeText 14"/>
          <p:cNvSpPr txBox="1"/>
          <p:nvPr/>
        </p:nvSpPr>
        <p:spPr>
          <a:xfrm>
            <a:off x="3726224" y="932714"/>
            <a:ext cx="504849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Destinataris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catàleg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t="23124" r="11173" b="16688"/>
          <a:stretch/>
        </p:blipFill>
        <p:spPr bwMode="auto">
          <a:xfrm>
            <a:off x="612775" y="1379826"/>
            <a:ext cx="7712755" cy="49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1143" y="1160535"/>
            <a:ext cx="1509486" cy="421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3942353" y="5874783"/>
            <a:ext cx="488952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s-ES" b="1" dirty="0"/>
              <a:t>1 </a:t>
            </a:r>
            <a:r>
              <a:rPr lang="es-ES" b="1" dirty="0" err="1"/>
              <a:t>sol·licitud</a:t>
            </a:r>
            <a:r>
              <a:rPr lang="es-ES" b="1" dirty="0"/>
              <a:t> per </a:t>
            </a:r>
            <a:r>
              <a:rPr lang="es-ES" b="1" dirty="0" err="1" smtClean="0"/>
              <a:t>ens</a:t>
            </a:r>
            <a:r>
              <a:rPr lang="es-ES" dirty="0" smtClean="0"/>
              <a:t>. Cada </a:t>
            </a:r>
            <a:r>
              <a:rPr lang="es-ES" dirty="0" err="1" smtClean="0"/>
              <a:t>sol·licitud</a:t>
            </a:r>
            <a:r>
              <a:rPr lang="es-ES" dirty="0" smtClean="0"/>
              <a:t> conté el </a:t>
            </a:r>
            <a:r>
              <a:rPr lang="es-ES" dirty="0" err="1" smtClean="0"/>
              <a:t>llistat</a:t>
            </a:r>
            <a:r>
              <a:rPr lang="es-ES" dirty="0" smtClean="0"/>
              <a:t> de cursos </a:t>
            </a:r>
            <a:r>
              <a:rPr lang="es-ES" dirty="0" err="1" smtClean="0"/>
              <a:t>proposats</a:t>
            </a:r>
            <a:endParaRPr lang="es-ES" dirty="0"/>
          </a:p>
        </p:txBody>
      </p:sp>
      <p:sp>
        <p:nvSpPr>
          <p:cNvPr id="6" name="Oval 5"/>
          <p:cNvSpPr/>
          <p:nvPr/>
        </p:nvSpPr>
        <p:spPr>
          <a:xfrm>
            <a:off x="7424641" y="2545299"/>
            <a:ext cx="1407231" cy="1484309"/>
          </a:xfrm>
          <a:prstGeom prst="ellipse">
            <a:avLst/>
          </a:prstGeom>
          <a:solidFill>
            <a:srgbClr val="F3FBF8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2" name="QuadreDeText 11"/>
          <p:cNvSpPr txBox="1"/>
          <p:nvPr/>
        </p:nvSpPr>
        <p:spPr>
          <a:xfrm>
            <a:off x="7481791" y="2595902"/>
            <a:ext cx="1311982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es-ES"/>
            </a:defPPr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3200" b="1" dirty="0" smtClean="0"/>
              <a:t>150€</a:t>
            </a:r>
            <a:r>
              <a:rPr lang="es-ES" sz="3200" dirty="0" smtClean="0"/>
              <a:t> </a:t>
            </a:r>
          </a:p>
          <a:p>
            <a:pPr marL="0" indent="0" algn="ctr">
              <a:buNone/>
            </a:pPr>
            <a:r>
              <a:rPr lang="es-ES" dirty="0" smtClean="0"/>
              <a:t>X</a:t>
            </a:r>
          </a:p>
          <a:p>
            <a:pPr marL="0" indent="0" algn="ctr">
              <a:buNone/>
            </a:pPr>
            <a:r>
              <a:rPr lang="es-ES" dirty="0" err="1" smtClean="0"/>
              <a:t>ens</a:t>
            </a:r>
            <a:r>
              <a:rPr lang="es-ES" dirty="0" smtClean="0"/>
              <a:t> &lt;10k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2" t="29303" r="16218" b="43648"/>
          <a:stretch/>
        </p:blipFill>
        <p:spPr bwMode="auto">
          <a:xfrm>
            <a:off x="460375" y="1843789"/>
            <a:ext cx="7962938" cy="24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QuadreDeText 10"/>
          <p:cNvSpPr txBox="1"/>
          <p:nvPr/>
        </p:nvSpPr>
        <p:spPr>
          <a:xfrm>
            <a:off x="3277032" y="941244"/>
            <a:ext cx="504849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Destinataris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catàleg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534" y="4711146"/>
            <a:ext cx="734293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Aquesta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una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novetat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catàleg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derivada  de les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peticions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que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major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dimensió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ens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heu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fet</a:t>
            </a:r>
            <a:r>
              <a:rPr lang="es-ES" sz="24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arribar. </a:t>
            </a:r>
            <a:endParaRPr lang="es-ES" sz="24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22435" r="12023" b="14419"/>
          <a:stretch/>
        </p:blipFill>
        <p:spPr bwMode="auto">
          <a:xfrm>
            <a:off x="993562" y="1335315"/>
            <a:ext cx="7405926" cy="48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2775" y="2257762"/>
            <a:ext cx="7806979" cy="4276388"/>
          </a:xfrm>
          <a:prstGeom prst="rect">
            <a:avLst/>
          </a:prstGeom>
          <a:solidFill>
            <a:srgbClr val="F3FBF8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21926" r="39456" b="65697"/>
          <a:stretch/>
        </p:blipFill>
        <p:spPr bwMode="auto">
          <a:xfrm>
            <a:off x="1516399" y="1167550"/>
            <a:ext cx="1952287" cy="9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QuadreDeText 12"/>
          <p:cNvSpPr txBox="1"/>
          <p:nvPr/>
        </p:nvSpPr>
        <p:spPr>
          <a:xfrm>
            <a:off x="3468687" y="1426998"/>
            <a:ext cx="4963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triar </a:t>
            </a:r>
            <a:r>
              <a:rPr lang="es-ES" sz="2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2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temes</a:t>
            </a:r>
            <a:endParaRPr lang="es-ES" sz="2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77679" y="1235361"/>
            <a:ext cx="726168" cy="721113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2160148" y="1195291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174" y="2467312"/>
            <a:ext cx="8009548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8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Aquest 2021 es vol impulsar l’ús de Representa, l’eina que el món local utilitzarà per gestionar la representació i facilitar la tramitació electrònica</a:t>
            </a:r>
            <a:endParaRPr lang="ca-ES" sz="28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058" y="4250338"/>
            <a:ext cx="7654579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ca-ES" sz="2800" dirty="0" smtClean="0">
                <a:solidFill>
                  <a:srgbClr val="00808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Ensenyar a la petita i mitjana empresa com participar en processos de licitació electrònica augmenta la seva concurrència en la contractació pública</a:t>
            </a:r>
            <a:endParaRPr lang="ca-ES" sz="2800" dirty="0">
              <a:solidFill>
                <a:srgbClr val="00808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 descr="Gráfico de respuestas de formularios. Título de la pregunta: Creieu que us ha estat d'utilitat el Servei de Suport a la Ciutadania?. Número de respuestas: 46 respuestas."/>
          <p:cNvSpPr>
            <a:spLocks noChangeAspect="1" noChangeArrowheads="1"/>
          </p:cNvSpPr>
          <p:nvPr/>
        </p:nvSpPr>
        <p:spPr bwMode="auto">
          <a:xfrm>
            <a:off x="155575" y="84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2" descr="Diana - Iconos gratis de deporte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iana - Iconos gratis de deporte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 descr="Icono Diana, meta Gratis de The Nucleo Flat Business Icon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0" descr="Icono Ciudad, ayuntamiento Gratis de Map Icon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181337"/>
            <a:ext cx="285289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21926" r="11748" b="6250"/>
          <a:stretch/>
        </p:blipFill>
        <p:spPr bwMode="auto">
          <a:xfrm>
            <a:off x="765174" y="943429"/>
            <a:ext cx="7809149" cy="569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1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926</Words>
  <Application>Microsoft Office PowerPoint</Application>
  <PresentationFormat>Presentació en pantalla (4:3)</PresentationFormat>
  <Paragraphs>127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22</vt:i4>
      </vt:variant>
    </vt:vector>
  </HeadingPairs>
  <TitlesOfParts>
    <vt:vector size="23" baseType="lpstr">
      <vt:lpstr>Tema de Office</vt:lpstr>
      <vt:lpstr>Sessió informativa  Promoció del canal electrònic en la relació amb les entitats i les empreses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Gràcies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Xxxxx xxxxxxx xxxx xxxx</dc:title>
  <dc:creator>Microsoft Office User</dc:creator>
  <cp:lastModifiedBy>lorentemm</cp:lastModifiedBy>
  <cp:revision>43</cp:revision>
  <dcterms:created xsi:type="dcterms:W3CDTF">2021-01-27T10:56:05Z</dcterms:created>
  <dcterms:modified xsi:type="dcterms:W3CDTF">2021-03-08T14:30:58Z</dcterms:modified>
</cp:coreProperties>
</file>